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4"/>
  </p:sldMasterIdLst>
  <p:notesMasterIdLst>
    <p:notesMasterId r:id="rId22"/>
  </p:notesMasterIdLst>
  <p:sldIdLst>
    <p:sldId id="400" r:id="rId5"/>
    <p:sldId id="401" r:id="rId6"/>
    <p:sldId id="375" r:id="rId7"/>
    <p:sldId id="353" r:id="rId8"/>
    <p:sldId id="364" r:id="rId9"/>
    <p:sldId id="403" r:id="rId10"/>
    <p:sldId id="376" r:id="rId11"/>
    <p:sldId id="378" r:id="rId12"/>
    <p:sldId id="379" r:id="rId13"/>
    <p:sldId id="380" r:id="rId14"/>
    <p:sldId id="381" r:id="rId15"/>
    <p:sldId id="383" r:id="rId16"/>
    <p:sldId id="386" r:id="rId17"/>
    <p:sldId id="387" r:id="rId18"/>
    <p:sldId id="389" r:id="rId19"/>
    <p:sldId id="391" r:id="rId20"/>
    <p:sldId id="402" r:id="rId21"/>
  </p:sldIdLst>
  <p:sldSz cx="14630400" cy="82296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464A"/>
    <a:srgbClr val="F89E45"/>
    <a:srgbClr val="51C4C7"/>
    <a:srgbClr val="F2F2F2"/>
    <a:srgbClr val="52C4C7"/>
    <a:srgbClr val="82BC90"/>
    <a:srgbClr val="7969D7"/>
    <a:srgbClr val="DC7E16"/>
    <a:srgbClr val="A17871"/>
    <a:srgbClr val="FF94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558" y="78"/>
      </p:cViewPr>
      <p:guideLst>
        <p:guide orient="horz" pos="2592"/>
        <p:guide pos="460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50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btfinanceira\Departamentos\Compliance\01.%20Compliance\06.%20Relacionamento%20com%20cliente\Ouvidoria\2024\03.%20Relat&#243;rio%20de%20Ouvidoria\Base%20Ouvodoria%202%20semestr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btfinanceira\Departamentos\Compliance\01.%20Compliance\06.%20Relacionamento%20com%20cliente\Ouvidoria\2024\03.%20Relat&#243;rio%20de%20Ouvidoria\Base%20Ouvodoria%202%20semestr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btfinanceira\Departamentos\Compliance\01.%20Compliance\06.%20Relacionamento%20com%20cliente\Ouvidoria\2024\03.%20Relat&#243;rio%20de%20Ouvidoria\Base%20Ouvodoria%202%20semestr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btfinanceira\Departamentos\Compliance\01.%20Compliance\06.%20Relacionamento%20com%20cliente\Ouvidoria\2024\03.%20Relat&#243;rio%20de%20Ouvidoria\Base%20Ouvodoria%202%20semestr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btfinanceira\Departamentos\Compliance\01.%20Compliance\06.%20Relacionamento%20com%20cliente\Ouvidoria\2024\03.%20Relat&#243;rio%20de%20Ouvidoria\Base%20RDR%202%20semestr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[Base Ouvodoria 2 semestre.xlsx]Analise!Tabela dinâmica3</c:name>
    <c:fmtId val="16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r>
              <a:rPr lang="en-US" sz="1400">
                <a:latin typeface="Montserrat" pitchFamily="2" charset="0"/>
              </a:rPr>
              <a:t>Procedência</a:t>
            </a:r>
            <a:r>
              <a:rPr lang="en-US" sz="1400" baseline="0">
                <a:latin typeface="Montserrat" pitchFamily="2" charset="0"/>
              </a:rPr>
              <a:t> das Ocorrências</a:t>
            </a:r>
            <a:endParaRPr lang="en-US" sz="1400">
              <a:latin typeface="Montserrat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51C4C7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2"/>
        <c:spPr>
          <a:solidFill>
            <a:schemeClr val="bg1">
              <a:lumMod val="75000"/>
            </a:schemeClr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3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4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bg1">
              <a:lumMod val="75000"/>
            </a:schemeClr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6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7"/>
        <c:spPr>
          <a:solidFill>
            <a:srgbClr val="51C4C7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8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bg1">
              <a:lumMod val="75000"/>
            </a:schemeClr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0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1"/>
        <c:spPr>
          <a:solidFill>
            <a:srgbClr val="51C4C7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</c:pivotFmts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Analise!$B$38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F5F-4BA6-9CB7-C9E98058D5F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F5F-4BA6-9CB7-C9E98058D5F6}"/>
              </c:ext>
            </c:extLst>
          </c:dPt>
          <c:dPt>
            <c:idx val="2"/>
            <c:bubble3D val="0"/>
            <c:spPr>
              <a:solidFill>
                <a:srgbClr val="51C4C7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F5F-4BA6-9CB7-C9E98058D5F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Analise!$A$39:$A$42</c:f>
              <c:strCache>
                <c:ptCount val="3"/>
                <c:pt idx="0">
                  <c:v>Declinado</c:v>
                </c:pt>
                <c:pt idx="1">
                  <c:v>Improcedente</c:v>
                </c:pt>
                <c:pt idx="2">
                  <c:v>Procedente</c:v>
                </c:pt>
              </c:strCache>
            </c:strRef>
          </c:cat>
          <c:val>
            <c:numRef>
              <c:f>Analise!$B$39:$B$42</c:f>
              <c:numCache>
                <c:formatCode>General</c:formatCode>
                <c:ptCount val="3"/>
                <c:pt idx="0">
                  <c:v>107</c:v>
                </c:pt>
                <c:pt idx="1">
                  <c:v>63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F5F-4BA6-9CB7-C9E98058D5F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95000"/>
      </a:schemeClr>
    </a:solidFill>
    <a:ln>
      <a:noFill/>
    </a:ln>
    <a:effectLst>
      <a:outerShdw blurRad="63500" sx="102000" sy="102000" algn="ctr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[Base Ouvodoria 2 semestre.xlsx]Analise!Tabela dinâmica2</c:name>
    <c:fmtId val="1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r>
              <a:rPr lang="en-US" sz="1400">
                <a:latin typeface="Montserrat" pitchFamily="2" charset="0"/>
              </a:rPr>
              <a:t>Natureza</a:t>
            </a:r>
            <a:r>
              <a:rPr lang="en-US" sz="1400" baseline="0">
                <a:latin typeface="Montserrat" pitchFamily="2" charset="0"/>
              </a:rPr>
              <a:t> das Ocorrências tratadas na Ouvidoria</a:t>
            </a:r>
            <a:endParaRPr lang="en-US" sz="1400">
              <a:latin typeface="Montserrat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rgbClr val="51C4C7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51C4C7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51C4C7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Analise!$B$20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51C4C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Analise!$A$21:$A$28</c:f>
              <c:strCache>
                <c:ptCount val="7"/>
                <c:pt idx="0">
                  <c:v>Antecipação de recebiveis</c:v>
                </c:pt>
                <c:pt idx="1">
                  <c:v>Conta Corrente</c:v>
                </c:pt>
                <c:pt idx="2">
                  <c:v>Divida Serasa</c:v>
                </c:pt>
                <c:pt idx="3">
                  <c:v>Op. Câmbio</c:v>
                </c:pt>
                <c:pt idx="4">
                  <c:v>Operação com o parceiro</c:v>
                </c:pt>
                <c:pt idx="5">
                  <c:v>Outro</c:v>
                </c:pt>
                <c:pt idx="6">
                  <c:v>SVR</c:v>
                </c:pt>
              </c:strCache>
            </c:strRef>
          </c:cat>
          <c:val>
            <c:numRef>
              <c:f>Analise!$B$21:$B$28</c:f>
              <c:numCache>
                <c:formatCode>General</c:formatCode>
                <c:ptCount val="7"/>
                <c:pt idx="0">
                  <c:v>1</c:v>
                </c:pt>
                <c:pt idx="1">
                  <c:v>10</c:v>
                </c:pt>
                <c:pt idx="2">
                  <c:v>3</c:v>
                </c:pt>
                <c:pt idx="3">
                  <c:v>17</c:v>
                </c:pt>
                <c:pt idx="4">
                  <c:v>16</c:v>
                </c:pt>
                <c:pt idx="5">
                  <c:v>17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2D-4DFB-9286-2CAE0408605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9232448"/>
        <c:axId val="1330915600"/>
      </c:barChart>
      <c:catAx>
        <c:axId val="792324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endParaRPr lang="pt-BR"/>
          </a:p>
        </c:txPr>
        <c:crossAx val="1330915600"/>
        <c:crosses val="autoZero"/>
        <c:auto val="1"/>
        <c:lblAlgn val="ctr"/>
        <c:lblOffset val="100"/>
        <c:noMultiLvlLbl val="0"/>
      </c:catAx>
      <c:valAx>
        <c:axId val="13309156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9232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95000"/>
      </a:schemeClr>
    </a:solidFill>
    <a:ln>
      <a:noFill/>
    </a:ln>
    <a:effectLst>
      <a:outerShdw blurRad="63500" sx="102000" sy="102000" algn="ctr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[Base Ouvodoria 2 semestre.xlsx]Analise!Tabela dinâmica4</c:name>
    <c:fmtId val="18"/>
  </c:pivotSource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en-US" sz="14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Montserrat" pitchFamily="2" charset="0"/>
                <a:ea typeface="+mn-ea"/>
                <a:cs typeface="+mn-cs"/>
              </a:defRPr>
            </a:pPr>
            <a:r>
              <a:rPr lang="en-US" sz="1400" b="0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Montserrat" pitchFamily="2" charset="0"/>
                <a:ea typeface="+mn-ea"/>
                <a:cs typeface="+mn-cs"/>
              </a:rPr>
              <a:t>Ocorrências atendidas na Ouvidoria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1400" b="0" i="0" u="none" strike="noStrike" kern="1200" spc="0" baseline="0" dirty="0">
              <a:solidFill>
                <a:prstClr val="black">
                  <a:lumMod val="65000"/>
                  <a:lumOff val="35000"/>
                </a:prstClr>
              </a:solidFill>
              <a:latin typeface="Montserrat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rgbClr val="51C4C7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51C4C7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51C4C7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Analise!$B$59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51C4C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Analise!$A$60:$A$66</c:f>
              <c:strCache>
                <c:ptCount val="6"/>
                <c:pt idx="0">
                  <c:v>Julho</c:v>
                </c:pt>
                <c:pt idx="1">
                  <c:v>agosto</c:v>
                </c:pt>
                <c:pt idx="2">
                  <c:v>Setembro</c:v>
                </c:pt>
                <c:pt idx="3">
                  <c:v>Outubro</c:v>
                </c:pt>
                <c:pt idx="4">
                  <c:v>Novembro</c:v>
                </c:pt>
                <c:pt idx="5">
                  <c:v>Dezembro</c:v>
                </c:pt>
              </c:strCache>
            </c:strRef>
          </c:cat>
          <c:val>
            <c:numRef>
              <c:f>Analise!$B$60:$B$66</c:f>
              <c:numCache>
                <c:formatCode>General</c:formatCode>
                <c:ptCount val="6"/>
                <c:pt idx="0">
                  <c:v>9</c:v>
                </c:pt>
                <c:pt idx="1">
                  <c:v>11</c:v>
                </c:pt>
                <c:pt idx="2">
                  <c:v>11</c:v>
                </c:pt>
                <c:pt idx="3">
                  <c:v>13</c:v>
                </c:pt>
                <c:pt idx="4">
                  <c:v>11</c:v>
                </c:pt>
                <c:pt idx="5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4D-4212-82ED-6D469CDEE17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13789887"/>
        <c:axId val="1913793727"/>
      </c:barChart>
      <c:catAx>
        <c:axId val="1913789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endParaRPr lang="pt-BR"/>
          </a:p>
        </c:txPr>
        <c:crossAx val="1913793727"/>
        <c:crosses val="autoZero"/>
        <c:auto val="1"/>
        <c:lblAlgn val="ctr"/>
        <c:lblOffset val="100"/>
        <c:noMultiLvlLbl val="0"/>
      </c:catAx>
      <c:valAx>
        <c:axId val="191379372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137898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95000"/>
      </a:schemeClr>
    </a:solidFill>
    <a:ln>
      <a:noFill/>
    </a:ln>
    <a:effectLst>
      <a:outerShdw blurRad="63500" sx="102000" sy="102000" algn="ctr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[Base Ouvodoria 2 semestre.xlsx]Analise!Tabela dinâmica1</c:name>
    <c:fmtId val="16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r>
              <a:rPr lang="pt-BR" sz="1400" baseline="0" dirty="0">
                <a:latin typeface="Montserrat" pitchFamily="2" charset="0"/>
              </a:rPr>
              <a:t>Canais de Contato</a:t>
            </a:r>
            <a:endParaRPr lang="pt-BR" sz="1400" dirty="0">
              <a:latin typeface="Montserrat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0"/>
              <a:ea typeface="+mn-ea"/>
              <a:cs typeface="+mn-cs"/>
            </a:defRPr>
          </a:pPr>
          <a:endParaRPr lang="pt-BR"/>
        </a:p>
      </c:txPr>
    </c:title>
    <c:autoTitleDeleted val="0"/>
    <c:pivotFmts>
      <c:pivotFmt>
        <c:idx val="0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51C4C7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2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3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4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5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rgbClr val="51C4C7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7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8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9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0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bestFit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rgbClr val="51C4C7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2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3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  <c:pivotFmt>
        <c:idx val="14"/>
        <c:spPr>
          <a:solidFill>
            <a:schemeClr val="accent1"/>
          </a:solidFill>
          <a:ln w="25400">
            <a:solidFill>
              <a:schemeClr val="lt1"/>
            </a:solidFill>
          </a:ln>
          <a:effectLst/>
          <a:sp3d contourW="25400">
            <a:contourClr>
              <a:schemeClr val="lt1"/>
            </a:contourClr>
          </a:sp3d>
        </c:spPr>
      </c:pivotFmt>
    </c:pivotFmts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Analise!$B$3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rgbClr val="F89E4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9F2-486B-8A44-4F1A48702EB9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9F2-486B-8A44-4F1A48702EB9}"/>
              </c:ext>
            </c:extLst>
          </c:dPt>
          <c:dPt>
            <c:idx val="2"/>
            <c:bubble3D val="0"/>
            <c:spPr>
              <a:solidFill>
                <a:srgbClr val="51C4C7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9F2-486B-8A44-4F1A48702EB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9F2-486B-8A44-4F1A48702EB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Analise!$A$4:$A$8</c:f>
              <c:strCache>
                <c:ptCount val="4"/>
                <c:pt idx="0">
                  <c:v>Consumidor.Gov</c:v>
                </c:pt>
                <c:pt idx="1">
                  <c:v>E-mail</c:v>
                </c:pt>
                <c:pt idx="2">
                  <c:v>RDR</c:v>
                </c:pt>
                <c:pt idx="3">
                  <c:v>Telefone</c:v>
                </c:pt>
              </c:strCache>
            </c:strRef>
          </c:cat>
          <c:val>
            <c:numRef>
              <c:f>Analise!$B$4:$B$8</c:f>
              <c:numCache>
                <c:formatCode>General</c:formatCode>
                <c:ptCount val="4"/>
                <c:pt idx="0">
                  <c:v>19</c:v>
                </c:pt>
                <c:pt idx="1">
                  <c:v>14</c:v>
                </c:pt>
                <c:pt idx="2">
                  <c:v>31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9F2-486B-8A44-4F1A48702EB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>
      <a:outerShdw blurRad="63500" sx="102000" sy="102000" algn="ctr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[Base RDR 2 semestre.xlsx]Analise!Tabela dinâmica1</c:name>
    <c:fmtId val="6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r>
              <a:rPr lang="pt-BR" baseline="0" dirty="0">
                <a:latin typeface="Montserrat" pitchFamily="2" charset="0"/>
              </a:rPr>
              <a:t>RDRs Recebidos</a:t>
            </a:r>
            <a:endParaRPr lang="pt-BR" dirty="0">
              <a:latin typeface="Montserrat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0"/>
              <a:ea typeface="+mn-ea"/>
              <a:cs typeface="+mn-cs"/>
            </a:defRPr>
          </a:pPr>
          <a:endParaRPr lang="pt-BR"/>
        </a:p>
      </c:txPr>
    </c:title>
    <c:autoTitleDeleted val="0"/>
    <c:pivotFmts>
      <c:pivotFmt>
        <c:idx val="0"/>
        <c:spPr>
          <a:solidFill>
            <a:srgbClr val="51C4C7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51C4C7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rgbClr val="51C4C7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itchFamily="2" charset="0"/>
                  <a:ea typeface="+mn-ea"/>
                  <a:cs typeface="+mn-cs"/>
                </a:defRPr>
              </a:pPr>
              <a:endParaRPr lang="pt-BR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Analise!$B$3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51C4C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itchFamily="2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Analise!$A$4:$A$10</c:f>
              <c:strCache>
                <c:ptCount val="6"/>
                <c:pt idx="0">
                  <c:v>Julho</c:v>
                </c:pt>
                <c:pt idx="1">
                  <c:v>Agosto</c:v>
                </c:pt>
                <c:pt idx="2">
                  <c:v>Setembro</c:v>
                </c:pt>
                <c:pt idx="3">
                  <c:v>Outubro</c:v>
                </c:pt>
                <c:pt idx="4">
                  <c:v>Novembro</c:v>
                </c:pt>
                <c:pt idx="5">
                  <c:v>Dezembro</c:v>
                </c:pt>
              </c:strCache>
            </c:strRef>
          </c:cat>
          <c:val>
            <c:numRef>
              <c:f>Analise!$B$4:$B$10</c:f>
              <c:numCache>
                <c:formatCode>General</c:formatCode>
                <c:ptCount val="6"/>
                <c:pt idx="0">
                  <c:v>7</c:v>
                </c:pt>
                <c:pt idx="1">
                  <c:v>5</c:v>
                </c:pt>
                <c:pt idx="2">
                  <c:v>3</c:v>
                </c:pt>
                <c:pt idx="3">
                  <c:v>3</c:v>
                </c:pt>
                <c:pt idx="4">
                  <c:v>5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45-4879-B898-9F7D15B82DC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37757407"/>
        <c:axId val="1437755967"/>
      </c:barChart>
      <c:catAx>
        <c:axId val="1437757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endParaRPr lang="pt-BR"/>
          </a:p>
        </c:txPr>
        <c:crossAx val="1437755967"/>
        <c:crosses val="autoZero"/>
        <c:auto val="1"/>
        <c:lblAlgn val="ctr"/>
        <c:lblOffset val="100"/>
        <c:noMultiLvlLbl val="0"/>
      </c:catAx>
      <c:valAx>
        <c:axId val="143775596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4377574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95000"/>
      </a:schemeClr>
    </a:solidFill>
    <a:ln>
      <a:noFill/>
    </a:ln>
    <a:effectLst>
      <a:outerShdw blurRad="63500" sx="102000" sy="102000" algn="ctr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0FEA24-58A4-4D26-81FF-98F8C9A1C626}" type="datetimeFigureOut">
              <a:rPr lang="pt-BR" smtClean="0"/>
              <a:t>28/02/2025</a:t>
            </a:fld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B8562-A23B-4248-90FF-05063C878F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738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912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pos="46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0D414-2EC2-4624-B483-A69606238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00C6A7-661C-4625-A7B5-2F9A014F3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475" y="2190750"/>
            <a:ext cx="12617450" cy="52212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0505DE-CB51-4BBC-B930-94EE7B2B8E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4B927-7FE7-4432-B6D9-5719EC937AC6}" type="datetimeFigureOut">
              <a:rPr lang="pt-BR"/>
              <a:pPr>
                <a:defRPr/>
              </a:pPr>
              <a:t>28/02/2025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FC63FF-B5D0-4BB6-9805-519239541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C42137B-B964-4D60-9514-72893BAB1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BDC8A-3C49-4780-9A9B-411328C7552B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7744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pos="46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F269C2-A11F-40EC-A1D6-2142DCC76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  <a:prstGeom prst="rect">
            <a:avLst/>
          </a:prstGeom>
        </p:spPr>
        <p:txBody>
          <a:bodyPr anchor="b"/>
          <a:lstStyle>
            <a:lvl1pPr>
              <a:defRPr sz="7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A576DBD-681A-402D-AFED-7B2A0D148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0863C0-1DCF-426A-9AE9-F99257D27B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CA903-0484-43BC-8F0F-EE18E3D4C103}" type="datetimeFigureOut">
              <a:rPr lang="pt-BR"/>
              <a:pPr>
                <a:defRPr/>
              </a:pPr>
              <a:t>28/02/2025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54144F-C981-4106-A193-8817360F3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407BDF-3137-4ADE-ABBC-D425F2417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87CACD-F136-4B6D-AC9B-124D9EBE390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65201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7C65F6-B7A5-4CFC-AA9E-659B5C028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6B2354-6665-4968-9182-ECB03F7B5E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A7295F4-3449-431C-A17C-0B7A9814E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4F545564-3A73-462B-8DBA-2FF5FE2AB3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3B426-1BED-4A90-8FCA-EFA0FD255D24}" type="datetimeFigureOut">
              <a:rPr lang="pt-BR"/>
              <a:pPr>
                <a:defRPr/>
              </a:pPr>
              <a:t>28/02/2025</a:t>
            </a:fld>
            <a:endParaRPr lang="pt-BR" dirty="0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259DD0AB-1EA6-4264-858A-537C8944F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23B51C1F-FD47-442A-85BF-5169C73E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8E947B-21BD-4FFF-AB47-B4A790802FAD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2055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11F345-2933-497E-9849-10E861520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491D4C7-9179-4BAA-9B13-5C38B16143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1BDDCF8-EC66-4370-8C32-E1CE94234D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E2C6270-1C13-434E-A82E-21533E4992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204737C-05E6-44B2-8470-7819BCEA0A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0B14A6C7-70C9-4EFF-90C4-D6ADFEB264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F84E9-51A7-4A28-9290-7A5D4ABBB1CB}" type="datetimeFigureOut">
              <a:rPr lang="pt-BR"/>
              <a:pPr>
                <a:defRPr/>
              </a:pPr>
              <a:t>28/02/2025</a:t>
            </a:fld>
            <a:endParaRPr lang="pt-BR" dirty="0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91200AD5-7AAB-4361-B44B-4580E6E96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C7AA62FA-76F9-47CC-9006-B1F0AD3B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04FFA-C263-424A-B89D-0E963A6E6C0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9340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0A5E6-03A1-4B3D-8215-336CC559D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>
            <a:extLst>
              <a:ext uri="{FF2B5EF4-FFF2-40B4-BE49-F238E27FC236}">
                <a16:creationId xmlns:a16="http://schemas.microsoft.com/office/drawing/2014/main" id="{C4601310-5D98-412B-A0E2-73136D3959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C564A-F33A-4153-9581-43E55FEF9F9B}" type="datetimeFigureOut">
              <a:rPr lang="pt-BR"/>
              <a:pPr>
                <a:defRPr/>
              </a:pPr>
              <a:t>28/02/2025</a:t>
            </a:fld>
            <a:endParaRPr lang="pt-BR" dirty="0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E3C93F2B-CEBB-4020-ABD8-348538E69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0935FD97-D3A6-45DB-A1CD-7ED92C8FE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33855-73EE-4E6D-A187-C55ADBED235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4153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>
            <a:extLst>
              <a:ext uri="{FF2B5EF4-FFF2-40B4-BE49-F238E27FC236}">
                <a16:creationId xmlns:a16="http://schemas.microsoft.com/office/drawing/2014/main" id="{03CBA1F1-5362-4425-9024-5658D10199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38349-B758-4E61-86AC-E02CB98FEBEE}" type="datetimeFigureOut">
              <a:rPr lang="pt-BR"/>
              <a:pPr>
                <a:defRPr/>
              </a:pPr>
              <a:t>28/02/2025</a:t>
            </a:fld>
            <a:endParaRPr lang="pt-BR" dirty="0"/>
          </a:p>
        </p:txBody>
      </p:sp>
      <p:sp>
        <p:nvSpPr>
          <p:cNvPr id="3" name="Espaço Reservado para Rodapé 4">
            <a:extLst>
              <a:ext uri="{FF2B5EF4-FFF2-40B4-BE49-F238E27FC236}">
                <a16:creationId xmlns:a16="http://schemas.microsoft.com/office/drawing/2014/main" id="{68180D25-0FC6-44B7-9670-C7F28D957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4" name="Espaço Reservado para Número de Slide 5">
            <a:extLst>
              <a:ext uri="{FF2B5EF4-FFF2-40B4-BE49-F238E27FC236}">
                <a16:creationId xmlns:a16="http://schemas.microsoft.com/office/drawing/2014/main" id="{2ABBC8B8-5F79-4014-ACC4-FB2DABB4B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B3302-7DA0-46A9-8011-BDD505DD6C1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211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7A8989-167E-4AC9-802D-E4037FEA6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  <a:prstGeom prst="rect">
            <a:avLst/>
          </a:prstGeom>
        </p:spPr>
        <p:txBody>
          <a:bodyPr anchor="b"/>
          <a:lstStyle>
            <a:lvl1pPr>
              <a:defRPr sz="384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6B4F44-DAA6-44B8-AE9B-59D0D2C7C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  <a:prstGeom prst="rect">
            <a:avLst/>
          </a:prstGeo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D1F8A04-1521-49B3-9323-060623647E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60B04946-73A1-4638-BEA6-1AC330CEA2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18959-E129-4E93-A308-F9A6E6EF94A2}" type="datetimeFigureOut">
              <a:rPr lang="pt-BR"/>
              <a:pPr>
                <a:defRPr/>
              </a:pPr>
              <a:t>28/02/2025</a:t>
            </a:fld>
            <a:endParaRPr lang="pt-BR" dirty="0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25452308-B134-459B-8B0B-8B92E993C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59999233-6984-4135-955B-D8C3545EA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5917BD-ABB8-47F6-A4CA-48A348B77321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61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6DDA23-A7B7-44D1-ADE8-B3C07C5A5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  <a:prstGeom prst="rect">
            <a:avLst/>
          </a:prstGeom>
        </p:spPr>
        <p:txBody>
          <a:bodyPr anchor="b"/>
          <a:lstStyle>
            <a:lvl1pPr>
              <a:defRPr sz="384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12CEB14-A40D-4229-B4B5-E270BD5336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1D77604-7911-47BB-81EA-1C703A7AE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CAECAEB4-DE4D-41F6-AEED-A0D8A877E4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47933-9F5A-4D87-96D7-9FF4732AA96C}" type="datetimeFigureOut">
              <a:rPr lang="pt-BR"/>
              <a:pPr>
                <a:defRPr/>
              </a:pPr>
              <a:t>28/02/2025</a:t>
            </a:fld>
            <a:endParaRPr lang="pt-BR" dirty="0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C86CDB7F-37DF-47E7-A13C-68E4CC061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9215C273-0A40-4F96-A678-C31786185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F9362F-A4D2-4E50-BFE3-8531D7018D1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6937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6AF2B0-4E8A-4FEE-85C2-47FEE1240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20E190D-2EFC-4D48-AD33-EC96964B95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6475" y="2190750"/>
            <a:ext cx="12617450" cy="52212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E3E311-403C-4542-ACBE-ACDCC209B0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1FDFF1-6313-4286-B2FA-8FEABD8B2A6F}" type="datetimeFigureOut">
              <a:rPr lang="pt-BR"/>
              <a:pPr>
                <a:defRPr/>
              </a:pPr>
              <a:t>28/02/2025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AB724D-90B9-4287-BB11-78A41F924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E4AFE4-EF77-47EA-967E-D30A7F6C6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4896A-E4C9-4399-AEAF-900756DF3828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2471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99FDFB7-8738-49B2-B4DF-65F8513A4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3C7A455-D824-4B64-BBFE-B7BBCBECB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7F7361-18A4-49E4-BB48-260C1D2FC8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76D0F-0D1F-42EF-BAD7-09FE16F9C8AB}" type="datetimeFigureOut">
              <a:rPr lang="pt-BR"/>
              <a:pPr>
                <a:defRPr/>
              </a:pPr>
              <a:t>28/02/2025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18ABF1-A77D-47D1-822D-F4B066F66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86A6E5-396F-4491-B120-0ED987751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ACC33-F4FA-4BDD-AC26-E7AA59341F53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08912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D8E158-29A3-4BEA-8D31-64201B4817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6807500-4C56-473D-BB89-126D690933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C2F094-B58D-49C2-BD3B-C647D26A5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0C821-199F-44DF-8D0D-16045B031BDA}" type="datetimeFigureOut">
              <a:rPr lang="pt-BR"/>
              <a:pPr>
                <a:defRPr/>
              </a:pPr>
              <a:t>28/02/2025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76A3A1-4ED6-4AF7-80A3-2B35E1FF4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5F2196-7B2A-424B-AE6A-1CCD3EB63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78F8A-11AF-4A29-AE1A-0624C4C54E3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3426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alpha val="0"/>
              </a:schemeClr>
            </a:gs>
            <a:gs pos="100000">
              <a:schemeClr val="tx1">
                <a:alpha val="13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xStyles>
    <p:titleStyle>
      <a:lvl1pPr algn="l" defTabSz="1096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096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2pPr>
      <a:lvl3pPr algn="l" defTabSz="1096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3pPr>
      <a:lvl4pPr algn="l" defTabSz="1096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4pPr>
      <a:lvl5pPr algn="l" defTabSz="10969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096963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096963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096963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096963" rtl="0" fontAlgn="base">
        <a:lnSpc>
          <a:spcPct val="90000"/>
        </a:lnSpc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73050" indent="-273050" algn="l" defTabSz="1096963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73050" algn="l" defTabSz="1096963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3050" algn="l" defTabSz="1096963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288" indent="-273050" algn="l" defTabSz="1096963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563" indent="-273050" algn="l" defTabSz="1096963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2" userDrawn="1">
          <p15:clr>
            <a:srgbClr val="F26B43"/>
          </p15:clr>
        </p15:guide>
        <p15:guide id="2" pos="46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svg"/><Relationship Id="rId7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9.emf"/><Relationship Id="rId9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19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svg"/><Relationship Id="rId1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svg"/><Relationship Id="rId7" Type="http://schemas.openxmlformats.org/officeDocument/2006/relationships/image" Target="../media/image39.svg"/><Relationship Id="rId12" Type="http://schemas.openxmlformats.org/officeDocument/2006/relationships/image" Target="../media/image9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43.svg"/><Relationship Id="rId5" Type="http://schemas.openxmlformats.org/officeDocument/2006/relationships/image" Target="../media/image37.sv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eg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jpeg"/><Relationship Id="rId4" Type="http://schemas.openxmlformats.org/officeDocument/2006/relationships/image" Target="../media/image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jpeg"/><Relationship Id="rId4" Type="http://schemas.openxmlformats.org/officeDocument/2006/relationships/image" Target="../media/image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F08CA8CB-B9F7-6131-5BAD-7BC7FB3499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632" b="3162"/>
          <a:stretch/>
        </p:blipFill>
        <p:spPr>
          <a:xfrm>
            <a:off x="0" y="0"/>
            <a:ext cx="14952728" cy="8385174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6E49A813-AAC3-BEEC-0802-F2EC47775A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9182" y="-1391658"/>
            <a:ext cx="12838989" cy="11168489"/>
          </a:xfrm>
          <a:prstGeom prst="rect">
            <a:avLst/>
          </a:prstGeom>
        </p:spPr>
      </p:pic>
      <p:sp>
        <p:nvSpPr>
          <p:cNvPr id="2052" name="CaixaDeTexto 13">
            <a:extLst>
              <a:ext uri="{FF2B5EF4-FFF2-40B4-BE49-F238E27FC236}">
                <a16:creationId xmlns:a16="http://schemas.microsoft.com/office/drawing/2014/main" id="{AF28E2A6-860C-49C9-A06B-7066B8F21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6749" y="3576191"/>
            <a:ext cx="651115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b="1" dirty="0">
                <a:solidFill>
                  <a:schemeClr val="tx2"/>
                </a:solidFill>
                <a:latin typeface="Montserrat" pitchFamily="2" charset="0"/>
              </a:rPr>
              <a:t>Relatório de Ouvidoria</a:t>
            </a:r>
            <a:br>
              <a:rPr lang="pt-BR" altLang="pt-BR" sz="3200" dirty="0">
                <a:solidFill>
                  <a:srgbClr val="41464A"/>
                </a:solidFill>
                <a:latin typeface="Montserrat" pitchFamily="2" charset="0"/>
              </a:rPr>
            </a:br>
            <a:r>
              <a:rPr lang="pt-BR" altLang="pt-BR" sz="3200" dirty="0">
                <a:solidFill>
                  <a:schemeClr val="bg1"/>
                </a:solidFill>
                <a:latin typeface="Montserrat" pitchFamily="2" charset="0"/>
              </a:rPr>
              <a:t>2° semestre de 2024</a:t>
            </a: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4485646C-0093-24E2-55F3-35747C2B4B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4784" y="521366"/>
            <a:ext cx="2950498" cy="99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934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1BC72B26-E0FB-1D1A-3FE9-D23AC43B4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1203"/>
            <a:ext cx="23615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Introdução</a:t>
            </a:r>
            <a:r>
              <a:rPr lang="pt-BR" altLang="pt-BR" sz="28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endParaRPr lang="pt-BR" altLang="pt-BR" sz="2800" dirty="0">
              <a:solidFill>
                <a:schemeClr val="bg1"/>
              </a:solidFill>
              <a:latin typeface="Montserrat" pitchFamily="2" charset="0"/>
            </a:endParaRPr>
          </a:p>
        </p:txBody>
      </p:sp>
      <p:pic>
        <p:nvPicPr>
          <p:cNvPr id="4099" name="Imagem 6">
            <a:extLst>
              <a:ext uri="{FF2B5EF4-FFF2-40B4-BE49-F238E27FC236}">
                <a16:creationId xmlns:a16="http://schemas.microsoft.com/office/drawing/2014/main" id="{0BBD974B-8F7D-4CC4-A84E-D05DDB94A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1332A08-D317-4F4D-B511-E0D1D3E971F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5" r="19635"/>
          <a:stretch/>
        </p:blipFill>
        <p:spPr>
          <a:xfrm>
            <a:off x="8184928" y="1421940"/>
            <a:ext cx="5750860" cy="5750860"/>
          </a:xfrm>
          <a:prstGeom prst="ellipse">
            <a:avLst/>
          </a:prstGeom>
        </p:spPr>
      </p:pic>
      <p:sp>
        <p:nvSpPr>
          <p:cNvPr id="10" name="Gráfico 2">
            <a:extLst>
              <a:ext uri="{FF2B5EF4-FFF2-40B4-BE49-F238E27FC236}">
                <a16:creationId xmlns:a16="http://schemas.microsoft.com/office/drawing/2014/main" id="{AD1D3C88-735D-327A-2134-B953D0972677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2" name="CaixaDeTexto 7">
            <a:extLst>
              <a:ext uri="{FF2B5EF4-FFF2-40B4-BE49-F238E27FC236}">
                <a16:creationId xmlns:a16="http://schemas.microsoft.com/office/drawing/2014/main" id="{996ED610-5E27-915A-11E7-4B901F540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645390"/>
            <a:ext cx="6710485" cy="639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Em atendimento à Resolução nº 4.860/2020 do Conselho Monetário Nacional e normas complementares, e com o objetivo de fortalecer a transparência do Banco Topázio com os clientes, apresentamos um panorama das atribuições e indicadores do componente organizacional de Ouvidoria do 2º semestre de 2024.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Ouvidoria do Banco Topázio é o canal de comunicação de última instância na 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nstituição, inclusive de mediação de conflitos, entre a instituição e os clientes e usuários de produtos e serviços, que não tiveram suas demandas solucionadas nos canais de relacionamento primário.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atuação da Ouvidoria é orientada a solucionar as demandas de clientes, com transparência, independência e imparcialidade.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1800" dirty="0">
              <a:effectLst/>
              <a:latin typeface="Montserrat" pitchFamily="2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970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713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Mensagem da ouvidoria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612" y="1649721"/>
            <a:ext cx="6155367" cy="4133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i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Trabalhamos com o compromisso de fornecer soluções ágeis e eficientes ao mercado, com foco no cliente, a fim de melhorar continuamente sua experiência.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i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Disponibilizamos canais que visam dar transparência às ações do Banco e a ampliar o acesso dos clientes e cidadãos aos serviços prestados pelos diversos canais de atendimento da Instituição.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i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área é um indutor de melhoria contínua nas relações dos clientes com o Banco e participa da construção e validação de projetos relacionados a produtos e atendimento ao cliente.</a:t>
            </a:r>
            <a:endParaRPr lang="pt-BR" i="1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F756305-C4A0-4511-8AAF-2AC82D0B2D1F}"/>
              </a:ext>
            </a:extLst>
          </p:cNvPr>
          <p:cNvSpPr txBox="1"/>
          <p:nvPr/>
        </p:nvSpPr>
        <p:spPr>
          <a:xfrm>
            <a:off x="334351" y="5975521"/>
            <a:ext cx="76126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Ouvidoria</a:t>
            </a: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Banco Topázio </a:t>
            </a:r>
            <a:endParaRPr lang="pt-BR" dirty="0">
              <a:latin typeface="Montserrat" pitchFamily="2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B904D283-9409-E887-80AF-7739D73E08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3" name="Imagem 6">
            <a:extLst>
              <a:ext uri="{FF2B5EF4-FFF2-40B4-BE49-F238E27FC236}">
                <a16:creationId xmlns:a16="http://schemas.microsoft.com/office/drawing/2014/main" id="{0D2DDC7E-DF5B-04C6-0573-83B547F5D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68968FE-9687-6665-94C6-C49E1DC81EE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86" b="23704"/>
          <a:stretch/>
        </p:blipFill>
        <p:spPr>
          <a:xfrm>
            <a:off x="8184928" y="1421940"/>
            <a:ext cx="5750860" cy="5750860"/>
          </a:xfrm>
          <a:prstGeom prst="ellipse">
            <a:avLst/>
          </a:prstGeom>
        </p:spPr>
      </p:pic>
      <p:sp>
        <p:nvSpPr>
          <p:cNvPr id="5" name="Gráfico 2">
            <a:extLst>
              <a:ext uri="{FF2B5EF4-FFF2-40B4-BE49-F238E27FC236}">
                <a16:creationId xmlns:a16="http://schemas.microsoft.com/office/drawing/2014/main" id="{C5C5E0CF-9AA6-BA3A-EC75-862459393297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7755F49A-48DF-AE6F-FAEE-6C8D366E9BF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28729" y="5473940"/>
            <a:ext cx="360000" cy="312982"/>
          </a:xfrm>
          <a:prstGeom prst="rect">
            <a:avLst/>
          </a:prstGeom>
        </p:spPr>
      </p:pic>
      <p:pic>
        <p:nvPicPr>
          <p:cNvPr id="7" name="Gráfico 1">
            <a:extLst>
              <a:ext uri="{FF2B5EF4-FFF2-40B4-BE49-F238E27FC236}">
                <a16:creationId xmlns:a16="http://schemas.microsoft.com/office/drawing/2014/main" id="{EAAEBED4-2FC2-7C3C-BB1A-0FABE7036A3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8150" y="1553242"/>
            <a:ext cx="360000" cy="31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91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44865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Sobre o banco Topázio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683365"/>
            <a:ext cx="6183563" cy="458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pt-BR" dirty="0">
                <a:solidFill>
                  <a:srgbClr val="41464A"/>
                </a:solidFill>
                <a:latin typeface="Montserrat" pitchFamily="2" charset="0"/>
              </a:rPr>
              <a:t>Banco digital B2B, com atuação nacional e especializado nos segmentos de câmbio, crédito e bank as a service.</a:t>
            </a:r>
          </a:p>
          <a:p>
            <a:pPr algn="just"/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pPr algn="just"/>
            <a:r>
              <a:rPr lang="pt-BR" dirty="0">
                <a:solidFill>
                  <a:srgbClr val="41464A"/>
                </a:solidFill>
                <a:latin typeface="Montserrat" pitchFamily="2" charset="0"/>
              </a:rPr>
              <a:t>Através da nossa expertise em tecnologia e atentos a evolução do setor financeiro, desenvolvemos produtos e serviços de qualidade e pertinentes à necessidades dos nossos clientes. </a:t>
            </a:r>
          </a:p>
          <a:p>
            <a:pPr algn="just"/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pPr algn="just"/>
            <a:r>
              <a:rPr lang="pt-BR" dirty="0">
                <a:solidFill>
                  <a:srgbClr val="41464A"/>
                </a:solidFill>
                <a:latin typeface="Montserrat" pitchFamily="2" charset="0"/>
              </a:rPr>
              <a:t>Nosso diferencial é um time especializado que garante um atendimento próximo, ágil e flexível para a construção de parcerias duradouras.</a:t>
            </a:r>
          </a:p>
          <a:p>
            <a:pPr algn="just"/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pPr algn="just"/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pPr algn="just"/>
            <a:r>
              <a:rPr lang="pt-BR" sz="2000" b="1" dirty="0">
                <a:solidFill>
                  <a:schemeClr val="tx2"/>
                </a:solidFill>
                <a:latin typeface="Montserrat" pitchFamily="2" charset="0"/>
              </a:rPr>
              <a:t>Somos movidos pelo desafio de acelerar e transformar negócios. </a:t>
            </a: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5" t="167" r="3225" b="-167"/>
          <a:stretch/>
        </p:blipFill>
        <p:spPr>
          <a:xfrm>
            <a:off x="7360625" y="2184804"/>
            <a:ext cx="7269775" cy="460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035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15888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Valores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788270" y="2634411"/>
            <a:ext cx="505674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solidFill>
                  <a:schemeClr val="bg2"/>
                </a:solidFill>
                <a:latin typeface="Montserrat" pitchFamily="2" charset="0"/>
              </a:rPr>
              <a:t>NOSSA ESSÊNCIA</a:t>
            </a:r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r>
              <a:rPr lang="pt-BR" dirty="0">
                <a:solidFill>
                  <a:schemeClr val="bg2"/>
                </a:solidFill>
                <a:latin typeface="Montserrat" pitchFamily="2" charset="0"/>
              </a:rPr>
              <a:t>Nosso negócio é acelerar negócios</a:t>
            </a:r>
          </a:p>
          <a:p>
            <a:pPr algn="just"/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r>
              <a:rPr lang="pt-BR" b="1" dirty="0">
                <a:solidFill>
                  <a:schemeClr val="bg2"/>
                </a:solidFill>
                <a:latin typeface="Montserrat" pitchFamily="2" charset="0"/>
              </a:rPr>
              <a:t>SOMOS OBCECADOS</a:t>
            </a:r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r>
              <a:rPr lang="pt-BR" dirty="0">
                <a:solidFill>
                  <a:schemeClr val="bg2"/>
                </a:solidFill>
                <a:latin typeface="Montserrat" pitchFamily="2" charset="0"/>
              </a:rPr>
              <a:t>Por relevância, agilidade e pertinência</a:t>
            </a:r>
          </a:p>
          <a:p>
            <a:pPr algn="just"/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r>
              <a:rPr lang="pt-BR" b="1" dirty="0">
                <a:solidFill>
                  <a:schemeClr val="bg2"/>
                </a:solidFill>
                <a:latin typeface="Montserrat" pitchFamily="2" charset="0"/>
              </a:rPr>
              <a:t>COM ATITUDE</a:t>
            </a:r>
            <a:endParaRPr lang="pt-BR" dirty="0">
              <a:solidFill>
                <a:schemeClr val="bg2"/>
              </a:solidFill>
              <a:latin typeface="Montserrat" pitchFamily="2" charset="0"/>
            </a:endParaRPr>
          </a:p>
          <a:p>
            <a:pPr algn="just"/>
            <a:r>
              <a:rPr lang="pt-BR" dirty="0">
                <a:solidFill>
                  <a:schemeClr val="bg2"/>
                </a:solidFill>
                <a:latin typeface="Montserrat" pitchFamily="2" charset="0"/>
              </a:rPr>
              <a:t>Inovadora, transformadora e de cocriação com nossos clientes e parceiros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F5435724-503B-4405-9F70-7BCC05306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7956" y="2540649"/>
            <a:ext cx="843903" cy="3139321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8EC4D854-B493-1553-9F00-2B0AA53ECD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4" name="Imagem 6">
            <a:extLst>
              <a:ext uri="{FF2B5EF4-FFF2-40B4-BE49-F238E27FC236}">
                <a16:creationId xmlns:a16="http://schemas.microsoft.com/office/drawing/2014/main" id="{FA8285DE-CD12-594F-1AB8-CFAC9D240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5C9EEC3-00DE-9BE6-9BEC-C2ACAE6F331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81" r="737"/>
          <a:stretch/>
        </p:blipFill>
        <p:spPr>
          <a:xfrm>
            <a:off x="8184928" y="1421940"/>
            <a:ext cx="5750860" cy="5750860"/>
          </a:xfrm>
          <a:prstGeom prst="ellipse">
            <a:avLst/>
          </a:prstGeom>
        </p:spPr>
      </p:pic>
      <p:sp>
        <p:nvSpPr>
          <p:cNvPr id="6" name="Gráfico 2">
            <a:extLst>
              <a:ext uri="{FF2B5EF4-FFF2-40B4-BE49-F238E27FC236}">
                <a16:creationId xmlns:a16="http://schemas.microsoft.com/office/drawing/2014/main" id="{C67BEFCC-1B07-7BDC-EBF8-C832D2623B71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5421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9DA64BEB-DEC5-DCE2-296B-A8A74D75896B}"/>
              </a:ext>
            </a:extLst>
          </p:cNvPr>
          <p:cNvGrpSpPr/>
          <p:nvPr/>
        </p:nvGrpSpPr>
        <p:grpSpPr>
          <a:xfrm>
            <a:off x="701501" y="1504599"/>
            <a:ext cx="13117493" cy="5531449"/>
            <a:chOff x="86482" y="1504599"/>
            <a:chExt cx="13117493" cy="5531449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15FC859A-7BBC-0185-DAAB-83FD000EFB85}"/>
                </a:ext>
              </a:extLst>
            </p:cNvPr>
            <p:cNvSpPr/>
            <p:nvPr/>
          </p:nvSpPr>
          <p:spPr>
            <a:xfrm>
              <a:off x="465731" y="3287782"/>
              <a:ext cx="96532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accent1"/>
                  </a:solidFill>
                  <a:latin typeface="Montserrat" pitchFamily="2" charset="0"/>
                </a:rPr>
                <a:t>2005</a:t>
              </a:r>
            </a:p>
          </p:txBody>
        </p:sp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E65FC49D-5A62-4CF9-E342-10B6C1CE4ABB}"/>
                </a:ext>
              </a:extLst>
            </p:cNvPr>
            <p:cNvSpPr/>
            <p:nvPr/>
          </p:nvSpPr>
          <p:spPr>
            <a:xfrm>
              <a:off x="2092537" y="4234391"/>
              <a:ext cx="97815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accent2"/>
                  </a:solidFill>
                  <a:latin typeface="Montserrat" pitchFamily="2" charset="0"/>
                </a:rPr>
                <a:t>2009</a:t>
              </a:r>
            </a:p>
          </p:txBody>
        </p:sp>
        <p:pic>
          <p:nvPicPr>
            <p:cNvPr id="5" name="Gráfico 57">
              <a:extLst>
                <a:ext uri="{FF2B5EF4-FFF2-40B4-BE49-F238E27FC236}">
                  <a16:creationId xmlns:a16="http://schemas.microsoft.com/office/drawing/2014/main" id="{3928C828-9F5E-97E7-DF34-684DE3D88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21367" y="4701158"/>
              <a:ext cx="553962" cy="214849"/>
            </a:xfrm>
            <a:prstGeom prst="rect">
              <a:avLst/>
            </a:prstGeom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A6122C86-FF71-80E8-583E-5596C312B01B}"/>
                </a:ext>
              </a:extLst>
            </p:cNvPr>
            <p:cNvSpPr txBox="1"/>
            <p:nvPr/>
          </p:nvSpPr>
          <p:spPr>
            <a:xfrm>
              <a:off x="86482" y="4380714"/>
              <a:ext cx="170085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Nasce a Topázio Crédito, Financiamento</a:t>
              </a:r>
            </a:p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e Investimento.</a:t>
              </a: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FF41868B-2D47-9AA0-6E00-CB7E4F35E0D0}"/>
                </a:ext>
              </a:extLst>
            </p:cNvPr>
            <p:cNvSpPr txBox="1"/>
            <p:nvPr/>
          </p:nvSpPr>
          <p:spPr>
            <a:xfrm>
              <a:off x="8370944" y="3242386"/>
              <a:ext cx="145471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Lançamos nossa nova marca e posicionamento.</a:t>
              </a: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66F095BD-4F72-9D84-7BCE-DD4842DEF4CC}"/>
                </a:ext>
              </a:extLst>
            </p:cNvPr>
            <p:cNvSpPr txBox="1"/>
            <p:nvPr/>
          </p:nvSpPr>
          <p:spPr>
            <a:xfrm>
              <a:off x="3341084" y="4377574"/>
              <a:ext cx="1823495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Ampliamos nossas parcerias estratégicas com empresas de atuação nacional.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EB4C2C66-37DD-8F72-97EE-717FC373AB7B}"/>
                </a:ext>
              </a:extLst>
            </p:cNvPr>
            <p:cNvSpPr txBox="1"/>
            <p:nvPr/>
          </p:nvSpPr>
          <p:spPr>
            <a:xfrm>
              <a:off x="4949399" y="2496862"/>
              <a:ext cx="1912741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Utilizando nossa expertise tecnológica e licença bancária, lançamos o Bank as a Service, contribuindo na transformação do mercado financeiro, 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768AE3A5-8FCF-656D-854C-C1D39E2908B7}"/>
                </a:ext>
              </a:extLst>
            </p:cNvPr>
            <p:cNvSpPr txBox="1"/>
            <p:nvPr/>
          </p:nvSpPr>
          <p:spPr>
            <a:xfrm>
              <a:off x="6357942" y="4370506"/>
              <a:ext cx="2254896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Criamos novos canais digitais e uma plataforma de contratação de crédito para micro e pequenas empresas de forma 100% digital.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298B6AB0-9E06-9ED5-535B-6F1A63505CDB}"/>
                </a:ext>
              </a:extLst>
            </p:cNvPr>
            <p:cNvSpPr txBox="1"/>
            <p:nvPr/>
          </p:nvSpPr>
          <p:spPr>
            <a:xfrm>
              <a:off x="9853226" y="4358392"/>
              <a:ext cx="1782572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Lançamento Fineasy Tech, empresa parceira TI;</a:t>
              </a:r>
              <a:b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</a:br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Início das operações de CCME.</a:t>
              </a:r>
            </a:p>
            <a:p>
              <a:pPr algn="ctr"/>
              <a:r>
                <a:rPr lang="pt-BR" sz="12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Montserrat" pitchFamily="2" charset="0"/>
                </a:rPr>
                <a:t>Firmamos sociedade  com a Ebanx, empresa global de meios de pagamentos, intensificando as operações de câmbio.</a:t>
              </a:r>
            </a:p>
            <a:p>
              <a:pPr algn="ctr"/>
              <a:endParaRPr lang="pt-BR" sz="1200" dirty="0">
                <a:solidFill>
                  <a:schemeClr val="bg2"/>
                </a:solidFill>
                <a:latin typeface="Montserrat" pitchFamily="2" charset="0"/>
              </a:endParaRP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FF117034-5D96-5FC1-7DF4-DAFEB2AD361B}"/>
                </a:ext>
              </a:extLst>
            </p:cNvPr>
            <p:cNvSpPr txBox="1"/>
            <p:nvPr/>
          </p:nvSpPr>
          <p:spPr>
            <a:xfrm>
              <a:off x="1762066" y="2911733"/>
              <a:ext cx="1767743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Com o crescimento, nos tornamos banco, ampliando nosso portfólio de produtos.</a:t>
              </a:r>
            </a:p>
            <a:p>
              <a:pPr algn="ctr"/>
              <a:endParaRPr lang="pt-BR" sz="1200" dirty="0">
                <a:solidFill>
                  <a:schemeClr val="bg2"/>
                </a:solidFill>
                <a:latin typeface="Montserrat" pitchFamily="2" charset="0"/>
              </a:endParaRPr>
            </a:p>
          </p:txBody>
        </p:sp>
        <p:pic>
          <p:nvPicPr>
            <p:cNvPr id="13" name="Gráfico 57">
              <a:extLst>
                <a:ext uri="{FF2B5EF4-FFF2-40B4-BE49-F238E27FC236}">
                  <a16:creationId xmlns:a16="http://schemas.microsoft.com/office/drawing/2014/main" id="{2BE7F29C-B5DD-EA30-597A-17D44BB14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75531" y="3715054"/>
              <a:ext cx="553962" cy="214849"/>
            </a:xfrm>
            <a:prstGeom prst="rect">
              <a:avLst/>
            </a:prstGeom>
          </p:spPr>
        </p:pic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512FE5CB-5FF9-B492-6937-9C958AE7AF8F}"/>
                </a:ext>
              </a:extLst>
            </p:cNvPr>
            <p:cNvSpPr txBox="1"/>
            <p:nvPr/>
          </p:nvSpPr>
          <p:spPr>
            <a:xfrm>
              <a:off x="11437146" y="1504599"/>
              <a:ext cx="1766829" cy="230832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2"/>
                  </a:solidFill>
                  <a:latin typeface="Montserrat" pitchFamily="2" charset="0"/>
                </a:rPr>
                <a:t>Através da nossa parceria com a Ebanx, ampliamos nosso ecossistema de atuação. </a:t>
              </a:r>
              <a:r>
                <a:rPr lang="pt-BR" sz="120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Montserrat" pitchFamily="2" charset="0"/>
                </a:rPr>
                <a:t>Iniciamos as operações com Remessa Online, líder brasileira em remessas internacionais.</a:t>
              </a:r>
            </a:p>
            <a:p>
              <a:pPr algn="ctr"/>
              <a:endParaRPr lang="pt-BR" sz="1200" dirty="0">
                <a:solidFill>
                  <a:schemeClr val="bg2"/>
                </a:solidFill>
                <a:latin typeface="Montserrat" pitchFamily="2" charset="0"/>
              </a:endParaRPr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81FB9987-5D59-69CD-942C-B645D7554ED5}"/>
                </a:ext>
              </a:extLst>
            </p:cNvPr>
            <p:cNvSpPr/>
            <p:nvPr/>
          </p:nvSpPr>
          <p:spPr>
            <a:xfrm>
              <a:off x="265930" y="4096691"/>
              <a:ext cx="1360901" cy="923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Montserrat" pitchFamily="2" charset="0"/>
              </a:endParaRP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DD435AD6-0B20-D8C6-AD17-DEA91C439011}"/>
                </a:ext>
              </a:extLst>
            </p:cNvPr>
            <p:cNvSpPr/>
            <p:nvPr/>
          </p:nvSpPr>
          <p:spPr>
            <a:xfrm>
              <a:off x="1913755" y="4096691"/>
              <a:ext cx="1360901" cy="923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Montserrat" pitchFamily="2" charset="0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713E3134-6BDB-0927-D209-6AB4C608E53E}"/>
                </a:ext>
              </a:extLst>
            </p:cNvPr>
            <p:cNvSpPr/>
            <p:nvPr/>
          </p:nvSpPr>
          <p:spPr>
            <a:xfrm>
              <a:off x="3569379" y="4096691"/>
              <a:ext cx="1360901" cy="9233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Montserrat" pitchFamily="2" charset="0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3768BC11-D004-3908-44E6-80126111D627}"/>
                </a:ext>
              </a:extLst>
            </p:cNvPr>
            <p:cNvSpPr/>
            <p:nvPr/>
          </p:nvSpPr>
          <p:spPr>
            <a:xfrm>
              <a:off x="3822519" y="3287782"/>
              <a:ext cx="8899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tx2"/>
                  </a:solidFill>
                  <a:latin typeface="Montserrat" pitchFamily="2" charset="0"/>
                </a:rPr>
                <a:t>2016</a:t>
              </a:r>
            </a:p>
          </p:txBody>
        </p:sp>
        <p:pic>
          <p:nvPicPr>
            <p:cNvPr id="19" name="Gráfico 57">
              <a:extLst>
                <a:ext uri="{FF2B5EF4-FFF2-40B4-BE49-F238E27FC236}">
                  <a16:creationId xmlns:a16="http://schemas.microsoft.com/office/drawing/2014/main" id="{D1174002-B0CF-23C3-4FE7-67122FE6A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003042" y="3715054"/>
              <a:ext cx="553962" cy="214849"/>
            </a:xfrm>
            <a:prstGeom prst="rect">
              <a:avLst/>
            </a:prstGeom>
          </p:spPr>
        </p:pic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63A4D238-D3B8-B4DB-1025-4123EC5E4BA5}"/>
                </a:ext>
              </a:extLst>
            </p:cNvPr>
            <p:cNvSpPr/>
            <p:nvPr/>
          </p:nvSpPr>
          <p:spPr>
            <a:xfrm>
              <a:off x="5410107" y="4234391"/>
              <a:ext cx="877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accent3"/>
                  </a:solidFill>
                  <a:latin typeface="Montserrat" pitchFamily="2" charset="0"/>
                </a:rPr>
                <a:t>2017</a:t>
              </a:r>
            </a:p>
          </p:txBody>
        </p:sp>
        <p:pic>
          <p:nvPicPr>
            <p:cNvPr id="21" name="Gráfico 57">
              <a:extLst>
                <a:ext uri="{FF2B5EF4-FFF2-40B4-BE49-F238E27FC236}">
                  <a16:creationId xmlns:a16="http://schemas.microsoft.com/office/drawing/2014/main" id="{D1638EA5-0EEC-C160-7EF8-04630CDE1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588442" y="4701158"/>
              <a:ext cx="553962" cy="214849"/>
            </a:xfrm>
            <a:prstGeom prst="rect">
              <a:avLst/>
            </a:prstGeom>
          </p:spPr>
        </p:pic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CC19E108-F650-6DBF-34C0-9294DF572DB0}"/>
                </a:ext>
              </a:extLst>
            </p:cNvPr>
            <p:cNvSpPr/>
            <p:nvPr/>
          </p:nvSpPr>
          <p:spPr>
            <a:xfrm>
              <a:off x="5180830" y="4096691"/>
              <a:ext cx="1360901" cy="923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Montserrat" pitchFamily="2" charset="0"/>
              </a:endParaRPr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6B0FB3A0-E04F-BE64-1747-3E9EB3DD9FFB}"/>
                </a:ext>
              </a:extLst>
            </p:cNvPr>
            <p:cNvSpPr/>
            <p:nvPr/>
          </p:nvSpPr>
          <p:spPr>
            <a:xfrm>
              <a:off x="6798354" y="4096691"/>
              <a:ext cx="1360901" cy="9233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Montserrat" pitchFamily="2" charset="0"/>
              </a:endParaRPr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D1D853BF-5E5A-B53A-5070-F858B986246F}"/>
                </a:ext>
              </a:extLst>
            </p:cNvPr>
            <p:cNvSpPr/>
            <p:nvPr/>
          </p:nvSpPr>
          <p:spPr>
            <a:xfrm>
              <a:off x="7047486" y="3287782"/>
              <a:ext cx="89800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accent4"/>
                  </a:solidFill>
                  <a:latin typeface="Montserrat" pitchFamily="2" charset="0"/>
                </a:rPr>
                <a:t>2018</a:t>
              </a:r>
            </a:p>
          </p:txBody>
        </p:sp>
        <p:pic>
          <p:nvPicPr>
            <p:cNvPr id="25" name="Gráfico 57">
              <a:extLst>
                <a:ext uri="{FF2B5EF4-FFF2-40B4-BE49-F238E27FC236}">
                  <a16:creationId xmlns:a16="http://schemas.microsoft.com/office/drawing/2014/main" id="{A4320D73-EC73-5B9F-C4FE-99A2304CD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232017" y="3715054"/>
              <a:ext cx="553962" cy="214849"/>
            </a:xfrm>
            <a:prstGeom prst="rect">
              <a:avLst/>
            </a:prstGeom>
          </p:spPr>
        </p:pic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99FEAA37-5344-71CD-DCB7-169FA1F4DC3F}"/>
                </a:ext>
              </a:extLst>
            </p:cNvPr>
            <p:cNvSpPr/>
            <p:nvPr/>
          </p:nvSpPr>
          <p:spPr>
            <a:xfrm>
              <a:off x="8642195" y="4234391"/>
              <a:ext cx="8899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accent1"/>
                  </a:solidFill>
                  <a:latin typeface="Montserrat" pitchFamily="2" charset="0"/>
                </a:rPr>
                <a:t>2019</a:t>
              </a:r>
            </a:p>
          </p:txBody>
        </p:sp>
        <p:pic>
          <p:nvPicPr>
            <p:cNvPr id="27" name="Gráfico 57">
              <a:extLst>
                <a:ext uri="{FF2B5EF4-FFF2-40B4-BE49-F238E27FC236}">
                  <a16:creationId xmlns:a16="http://schemas.microsoft.com/office/drawing/2014/main" id="{2453EF0E-A115-A8CC-94CE-9699776DA9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826942" y="4701158"/>
              <a:ext cx="553962" cy="214849"/>
            </a:xfrm>
            <a:prstGeom prst="rect">
              <a:avLst/>
            </a:prstGeom>
          </p:spPr>
        </p:pic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023AAA16-1DCE-42D9-078D-7EFB5B86C35E}"/>
                </a:ext>
              </a:extLst>
            </p:cNvPr>
            <p:cNvSpPr/>
            <p:nvPr/>
          </p:nvSpPr>
          <p:spPr>
            <a:xfrm>
              <a:off x="8419330" y="4096691"/>
              <a:ext cx="1360901" cy="923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accent1"/>
                </a:solidFill>
                <a:latin typeface="Montserrat" pitchFamily="2" charset="0"/>
              </a:endParaRPr>
            </a:p>
          </p:txBody>
        </p:sp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A3BF78C6-2C9C-444F-967C-171C9B60BC2B}"/>
                </a:ext>
              </a:extLst>
            </p:cNvPr>
            <p:cNvSpPr/>
            <p:nvPr/>
          </p:nvSpPr>
          <p:spPr>
            <a:xfrm>
              <a:off x="10046379" y="4096691"/>
              <a:ext cx="1360901" cy="923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Montserrat" pitchFamily="2" charset="0"/>
              </a:endParaRPr>
            </a:p>
          </p:txBody>
        </p:sp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A2E2AEE3-A46E-4FC4-A141-0D738065FFF1}"/>
                </a:ext>
              </a:extLst>
            </p:cNvPr>
            <p:cNvSpPr/>
            <p:nvPr/>
          </p:nvSpPr>
          <p:spPr>
            <a:xfrm>
              <a:off x="10262650" y="3287782"/>
              <a:ext cx="9637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accent2"/>
                  </a:solidFill>
                  <a:latin typeface="Montserrat" pitchFamily="2" charset="0"/>
                </a:rPr>
                <a:t>2020</a:t>
              </a:r>
            </a:p>
          </p:txBody>
        </p:sp>
        <p:pic>
          <p:nvPicPr>
            <p:cNvPr id="31" name="Gráfico 57">
              <a:extLst>
                <a:ext uri="{FF2B5EF4-FFF2-40B4-BE49-F238E27FC236}">
                  <a16:creationId xmlns:a16="http://schemas.microsoft.com/office/drawing/2014/main" id="{2148128A-E5C2-B734-6F2F-7E055B4B8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480042" y="3715054"/>
              <a:ext cx="553962" cy="214849"/>
            </a:xfrm>
            <a:prstGeom prst="rect">
              <a:avLst/>
            </a:prstGeom>
          </p:spPr>
        </p:pic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AFB5177C-D987-57AC-D66A-9A590EC7B917}"/>
                </a:ext>
              </a:extLst>
            </p:cNvPr>
            <p:cNvSpPr/>
            <p:nvPr/>
          </p:nvSpPr>
          <p:spPr>
            <a:xfrm>
              <a:off x="11991882" y="4234391"/>
              <a:ext cx="877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tx2"/>
                  </a:solidFill>
                  <a:latin typeface="Montserrat" pitchFamily="2" charset="0"/>
                </a:rPr>
                <a:t>2021</a:t>
              </a:r>
            </a:p>
          </p:txBody>
        </p:sp>
        <p:pic>
          <p:nvPicPr>
            <p:cNvPr id="33" name="Gráfico 57">
              <a:extLst>
                <a:ext uri="{FF2B5EF4-FFF2-40B4-BE49-F238E27FC236}">
                  <a16:creationId xmlns:a16="http://schemas.microsoft.com/office/drawing/2014/main" id="{9CBCCFBA-25FD-6F21-EE33-93CA95B68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2170217" y="4701158"/>
              <a:ext cx="553962" cy="214849"/>
            </a:xfrm>
            <a:prstGeom prst="rect">
              <a:avLst/>
            </a:prstGeom>
          </p:spPr>
        </p:pic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CF044202-22A9-4B7C-CA11-4D56EAFC0719}"/>
                </a:ext>
              </a:extLst>
            </p:cNvPr>
            <p:cNvSpPr/>
            <p:nvPr/>
          </p:nvSpPr>
          <p:spPr>
            <a:xfrm>
              <a:off x="11762605" y="4096691"/>
              <a:ext cx="1360901" cy="9233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2"/>
                </a:solidFill>
                <a:latin typeface="Montserrat" pitchFamily="2" charset="0"/>
              </a:endParaRPr>
            </a:p>
          </p:txBody>
        </p:sp>
      </p:grpSp>
      <p:sp>
        <p:nvSpPr>
          <p:cNvPr id="35" name="Google Shape;402;p19">
            <a:extLst>
              <a:ext uri="{FF2B5EF4-FFF2-40B4-BE49-F238E27FC236}">
                <a16:creationId xmlns:a16="http://schemas.microsoft.com/office/drawing/2014/main" id="{C66780AB-0DD8-FC00-C48D-F55F1DC29F16}"/>
              </a:ext>
            </a:extLst>
          </p:cNvPr>
          <p:cNvSpPr txBox="1"/>
          <p:nvPr/>
        </p:nvSpPr>
        <p:spPr>
          <a:xfrm>
            <a:off x="509814" y="6627906"/>
            <a:ext cx="7845117" cy="1717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6280" tIns="73120" rIns="146280" bIns="7312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</a:pPr>
            <a:r>
              <a:rPr lang="pt-BR" dirty="0">
                <a:solidFill>
                  <a:schemeClr val="bg2"/>
                </a:solidFill>
                <a:latin typeface="Montserrat" pitchFamily="2" charset="0"/>
                <a:ea typeface="Century Gothic"/>
                <a:cs typeface="Century Gothic"/>
                <a:sym typeface="Century Gothic"/>
              </a:rPr>
              <a:t>Somos parte do grupo </a:t>
            </a:r>
            <a:r>
              <a:rPr lang="pt-BR" sz="2400" b="1" dirty="0">
                <a:solidFill>
                  <a:schemeClr val="tx2"/>
                </a:solidFill>
                <a:latin typeface="Montserrat" pitchFamily="2" charset="0"/>
                <a:ea typeface="Century Gothic"/>
                <a:cs typeface="Century Gothic"/>
                <a:sym typeface="Century Gothic"/>
              </a:rPr>
              <a:t>Correa da Silva </a:t>
            </a:r>
            <a:r>
              <a:rPr lang="pt-BR" dirty="0">
                <a:solidFill>
                  <a:schemeClr val="bg2"/>
                </a:solidFill>
                <a:latin typeface="Montserrat" pitchFamily="2" charset="0"/>
                <a:ea typeface="Century Gothic"/>
                <a:cs typeface="Century Gothic"/>
                <a:sym typeface="Century Gothic"/>
              </a:rPr>
              <a:t>formado por grandes empresas de atuação nacional, e estamos presente no mercado financeiro desde 2005.</a:t>
            </a:r>
            <a:endParaRPr lang="pt-BR" sz="2400" dirty="0">
              <a:solidFill>
                <a:schemeClr val="bg2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</a:pPr>
            <a:endParaRPr lang="pt-BR" sz="1600" dirty="0">
              <a:solidFill>
                <a:schemeClr val="bg2"/>
              </a:solidFill>
              <a:latin typeface="Montserrat" pitchFamily="2" charset="0"/>
              <a:ea typeface="Century Gothic"/>
              <a:cs typeface="Century Gothic"/>
              <a:sym typeface="Century Gothic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</a:pPr>
            <a:endParaRPr lang="pt-BR" sz="2000" dirty="0">
              <a:solidFill>
                <a:schemeClr val="bg2"/>
              </a:solidFill>
              <a:latin typeface="Montserrat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36" name="CaixaDeTexto 9">
            <a:extLst>
              <a:ext uri="{FF2B5EF4-FFF2-40B4-BE49-F238E27FC236}">
                <a16:creationId xmlns:a16="http://schemas.microsoft.com/office/drawing/2014/main" id="{5B79A795-D5F4-D13C-F785-FCB9671097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814" y="307068"/>
            <a:ext cx="529984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5400" b="1" dirty="0">
                <a:solidFill>
                  <a:schemeClr val="tx2"/>
                </a:solidFill>
                <a:latin typeface="Montserrat" pitchFamily="2" charset="0"/>
              </a:rPr>
              <a:t>Nossa história</a:t>
            </a:r>
            <a:endParaRPr lang="pt-BR" altLang="pt-BR" sz="5400" dirty="0">
              <a:solidFill>
                <a:schemeClr val="tx2"/>
              </a:solidFill>
              <a:latin typeface="Montserrat" pitchFamily="2" charset="0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233C1F15-784F-694C-8BAD-AEDDF280F6ED}"/>
              </a:ext>
            </a:extLst>
          </p:cNvPr>
          <p:cNvSpPr txBox="1"/>
          <p:nvPr/>
        </p:nvSpPr>
        <p:spPr>
          <a:xfrm>
            <a:off x="552597" y="1230398"/>
            <a:ext cx="689305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dirty="0">
                <a:solidFill>
                  <a:schemeClr val="tx2"/>
                </a:solidFill>
                <a:latin typeface="Montserrat" pitchFamily="2" charset="0"/>
                <a:ea typeface="Century Gothic"/>
                <a:cs typeface="Century Gothic"/>
                <a:sym typeface="Century Gothic"/>
              </a:rPr>
              <a:t>diz muito </a:t>
            </a:r>
            <a:r>
              <a:rPr lang="pt-BR" sz="2800" dirty="0">
                <a:solidFill>
                  <a:schemeClr val="tx2"/>
                </a:solidFill>
                <a:latin typeface="Montserrat" pitchFamily="2" charset="0"/>
                <a:ea typeface="Century Gothic"/>
                <a:cs typeface="Century Gothic"/>
                <a:sym typeface="Century Gothic"/>
              </a:rPr>
              <a:t>sobre quem somos</a:t>
            </a:r>
            <a:endParaRPr lang="pt-BR" sz="2800" dirty="0">
              <a:solidFill>
                <a:schemeClr val="tx2"/>
              </a:solidFill>
              <a:latin typeface="Montserrat" pitchFamily="2" charset="0"/>
              <a:ea typeface="Century Gothic"/>
              <a:cs typeface="Century Gothic"/>
            </a:endParaRP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F60866D7-C315-64B5-10CC-59BB6E06AC19}"/>
              </a:ext>
            </a:extLst>
          </p:cNvPr>
          <p:cNvSpPr/>
          <p:nvPr/>
        </p:nvSpPr>
        <p:spPr>
          <a:xfrm>
            <a:off x="0" y="8095318"/>
            <a:ext cx="14630399" cy="1472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9" name="Picture 10">
            <a:extLst>
              <a:ext uri="{FF2B5EF4-FFF2-40B4-BE49-F238E27FC236}">
                <a16:creationId xmlns:a16="http://schemas.microsoft.com/office/drawing/2014/main" id="{1BC06C39-B28D-E03E-052A-47AB5A056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371" y="5452266"/>
            <a:ext cx="848155" cy="315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Imagem 31" descr="Logotipo&#10;&#10;Descrição gerada automaticamente">
            <a:extLst>
              <a:ext uri="{FF2B5EF4-FFF2-40B4-BE49-F238E27FC236}">
                <a16:creationId xmlns:a16="http://schemas.microsoft.com/office/drawing/2014/main" id="{4E6A6A5F-24DA-D5AA-7A34-F2EFB3460BD3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" t="36735" r="10805" b="35388"/>
          <a:stretch/>
        </p:blipFill>
        <p:spPr>
          <a:xfrm>
            <a:off x="10983075" y="6843761"/>
            <a:ext cx="858320" cy="268261"/>
          </a:xfrm>
          <a:prstGeom prst="rect">
            <a:avLst/>
          </a:prstGeom>
        </p:spPr>
      </p:pic>
      <p:pic>
        <p:nvPicPr>
          <p:cNvPr id="42" name="Picture 2" descr="Remessa Online">
            <a:extLst>
              <a:ext uri="{FF2B5EF4-FFF2-40B4-BE49-F238E27FC236}">
                <a16:creationId xmlns:a16="http://schemas.microsoft.com/office/drawing/2014/main" id="{F5A78687-74C5-DF6A-F039-51698CCFA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0167" y="3685446"/>
            <a:ext cx="1501008" cy="18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5522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091" y="341883"/>
            <a:ext cx="39853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Missão da Ouvidoria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92" y="2118756"/>
            <a:ext cx="6374932" cy="351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Nossa missão como Ouvidoria é atender de forma diferenciada cada cliente, com o compromisso de fornecer as melhores soluções e fortalecer o relacionamento.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Atuamos na governança das reclamações, buscamos desenvolver iniciativas de melhoria continua, criando ações e aprimorando a sinergia com a área de negócio para melhorar a experiência dos clientes e minimizar os riscos operacionais e de imagem.</a:t>
            </a: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6" name="CaixaDeTexto 7">
            <a:extLst>
              <a:ext uri="{FF2B5EF4-FFF2-40B4-BE49-F238E27FC236}">
                <a16:creationId xmlns:a16="http://schemas.microsoft.com/office/drawing/2014/main" id="{3D2AA080-FBC9-4F07-AD1B-03E7E0698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826" y="5535184"/>
            <a:ext cx="5254947" cy="1657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i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Atender cada cliente de forma única e transparente, transformando cada relacionamento em uma oportunidade de melhoria.</a:t>
            </a:r>
            <a:endParaRPr lang="pt-BR" i="1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i="1" dirty="0">
              <a:solidFill>
                <a:srgbClr val="41464A"/>
              </a:solidFill>
              <a:latin typeface="Montserrat" pitchFamily="2" charset="0"/>
            </a:endParaRPr>
          </a:p>
        </p:txBody>
      </p:sp>
      <p:pic>
        <p:nvPicPr>
          <p:cNvPr id="7" name="Gráfico 5">
            <a:extLst>
              <a:ext uri="{FF2B5EF4-FFF2-40B4-BE49-F238E27FC236}">
                <a16:creationId xmlns:a16="http://schemas.microsoft.com/office/drawing/2014/main" id="{6CA4887C-8F43-497B-9CB9-74BDBD73934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85140" y="6466228"/>
            <a:ext cx="360000" cy="312982"/>
          </a:xfrm>
          <a:prstGeom prst="rect">
            <a:avLst/>
          </a:prstGeom>
        </p:spPr>
      </p:pic>
      <p:pic>
        <p:nvPicPr>
          <p:cNvPr id="8" name="Gráfico 1">
            <a:extLst>
              <a:ext uri="{FF2B5EF4-FFF2-40B4-BE49-F238E27FC236}">
                <a16:creationId xmlns:a16="http://schemas.microsoft.com/office/drawing/2014/main" id="{DF57F28D-CE81-4A2F-86EC-C169F632E2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8091" y="5595445"/>
            <a:ext cx="360000" cy="312632"/>
          </a:xfrm>
          <a:prstGeom prst="rect">
            <a:avLst/>
          </a:prstGeom>
        </p:spPr>
      </p:pic>
      <p:pic>
        <p:nvPicPr>
          <p:cNvPr id="2" name="Imagem 6">
            <a:extLst>
              <a:ext uri="{FF2B5EF4-FFF2-40B4-BE49-F238E27FC236}">
                <a16:creationId xmlns:a16="http://schemas.microsoft.com/office/drawing/2014/main" id="{7481DCA9-51DD-64BC-34D4-1ABC62D8D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9">
            <a:extLst>
              <a:ext uri="{FF2B5EF4-FFF2-40B4-BE49-F238E27FC236}">
                <a16:creationId xmlns:a16="http://schemas.microsoft.com/office/drawing/2014/main" id="{AC6724BE-40FA-FB2F-E9DE-604516C89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0098" y="417121"/>
            <a:ext cx="46169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Canais de Atendimento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" name="CaixaDeTexto 7">
            <a:extLst>
              <a:ext uri="{FF2B5EF4-FFF2-40B4-BE49-F238E27FC236}">
                <a16:creationId xmlns:a16="http://schemas.microsoft.com/office/drawing/2014/main" id="{B5DC0F83-8E51-8F8B-F710-1ADFD4B83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0098" y="2087565"/>
            <a:ext cx="6337760" cy="292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Ouvidoria dispõe de canais institucionais ágeis e eficazes, para acesso gratuito dos clientes e usuários do Banco Topázio, por meio do telefone e internet, que são amplamente divulgados nos materiais destinados aos clientes e no site institucional, observadas as normas do Banco Central do Brasil.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5" name="CaixaDeTexto 7">
            <a:extLst>
              <a:ext uri="{FF2B5EF4-FFF2-40B4-BE49-F238E27FC236}">
                <a16:creationId xmlns:a16="http://schemas.microsoft.com/office/drawing/2014/main" id="{D57ED62A-022C-F9C2-A467-F52AC4DF4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625" y="5013622"/>
            <a:ext cx="5285433" cy="1930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 contato com a Ouvidoria pode ser realizado por telefone e através do nosso site: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Telefone: </a:t>
            </a:r>
            <a:r>
              <a:rPr lang="pt-BR" sz="16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0800 648 4040</a:t>
            </a:r>
            <a:r>
              <a:rPr lang="pt-BR" sz="14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, de 2ª a 6ª feira, das 9h às 12h e das 14h às 17:30h (exceto feriados nacionais).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600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Site: </a:t>
            </a:r>
            <a:r>
              <a:rPr lang="pt-BR" sz="16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https://www.bancotopazio.com.br/ouvidoria/</a:t>
            </a:r>
          </a:p>
          <a:p>
            <a:endParaRPr lang="pt-BR" sz="1600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E2600BF-E910-0093-7280-C22E1F0417D2}"/>
              </a:ext>
            </a:extLst>
          </p:cNvPr>
          <p:cNvSpPr txBox="1"/>
          <p:nvPr/>
        </p:nvSpPr>
        <p:spPr>
          <a:xfrm>
            <a:off x="9504242" y="4519986"/>
            <a:ext cx="27494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Canais de Ouvidoria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AE8BFA7-E533-9669-B969-4F6C909EE358}"/>
              </a:ext>
            </a:extLst>
          </p:cNvPr>
          <p:cNvSpPr/>
          <p:nvPr/>
        </p:nvSpPr>
        <p:spPr>
          <a:xfrm>
            <a:off x="7990094" y="4382014"/>
            <a:ext cx="5506497" cy="2562329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0072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1569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Eficácia da Ouvidoria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645390"/>
            <a:ext cx="6679282" cy="5604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 principal objetivo da Ouvidoria é atuar em defesa dos interesses dos clientes que tenham procurado os serviços de atendimento primário e não tenham ficado satisfeitos com a resposta que apresentamos nesses canais, buscando aperfeiçoar e melhorar os produtos, os serviços e o atendimento que prestamos.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1800" dirty="0">
              <a:solidFill>
                <a:srgbClr val="42464B"/>
              </a:solidFill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Tem foco também na evolução de processos e  procedimentos internos, de forma a assegurar medidas preventivas e corretivas, além de garantir sua autonomia, como canal de última instância, para atender as reclamações recebidas.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1800" dirty="0">
              <a:solidFill>
                <a:srgbClr val="42464B"/>
              </a:solidFill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Confira a seguir informações detalhadas sobre os indicadores do semestre.</a:t>
            </a: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5619375B-C3C5-6E97-9AEC-325319BF0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3" name="Imagem 6">
            <a:extLst>
              <a:ext uri="{FF2B5EF4-FFF2-40B4-BE49-F238E27FC236}">
                <a16:creationId xmlns:a16="http://schemas.microsoft.com/office/drawing/2014/main" id="{B288A4FC-D3E9-78A6-D151-067386F08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378517B-4B7E-83E3-601A-0E537CB8A0B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0" r="11158"/>
          <a:stretch/>
        </p:blipFill>
        <p:spPr>
          <a:xfrm flipH="1">
            <a:off x="8184928" y="1421940"/>
            <a:ext cx="5750860" cy="5750860"/>
          </a:xfrm>
          <a:prstGeom prst="ellipse">
            <a:avLst/>
          </a:prstGeom>
        </p:spPr>
      </p:pic>
      <p:sp>
        <p:nvSpPr>
          <p:cNvPr id="6" name="Gráfico 2">
            <a:extLst>
              <a:ext uri="{FF2B5EF4-FFF2-40B4-BE49-F238E27FC236}">
                <a16:creationId xmlns:a16="http://schemas.microsoft.com/office/drawing/2014/main" id="{E00EEAE9-335F-955C-B82C-C9F62F2B065A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1898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299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Ciclo do Atendimento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1606" y="1702084"/>
            <a:ext cx="4913643" cy="7189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CONTATO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início do processo é o contato realizado  por clientes e usuários de produtos e serviços do Banco do Topázio, por meio de telefone ou mensagem eletrônica, objetivando apresentar reclamações, denúncias, sugestões, elogios ou solicitar informações.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REGISTRO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A manifestação dos cidadãos é registrada em sistema próprio, com a geração de número de protocolo, que é informado ao demandante, ficando todos os documentos e gravações telefônicas acondicionados em arquivo específico com os devidos requisitos de segurança.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 </a:t>
            </a: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B736798-E63F-4807-966F-860EEE6692E5}"/>
              </a:ext>
            </a:extLst>
          </p:cNvPr>
          <p:cNvSpPr txBox="1"/>
          <p:nvPr/>
        </p:nvSpPr>
        <p:spPr>
          <a:xfrm>
            <a:off x="8849678" y="1596491"/>
            <a:ext cx="4913644" cy="5814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ANÁLISE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Ouvidoria realiza a análise detalhada do caso apresentado, atestando a fundamentação do que está sendo reclamado e conhecendo os procedimentos adotados pelas instâncias de atendimento e os normativos existentes sobre o tema.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SOLUÇÃO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Após a análise, a Ouvidoria interage com as diversas unidades da Instituição com o objetivo de identificar possibilidades de resolução, observados o Código de Defesa do Consumidor.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RESPOSTA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- No prazo estabelecido na legislação aplicável, a Ouvidoria elabora e encaminha resposta às manifestações recebidas, por telefone, carta ou e-mail.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69DF6386-E43E-474B-86E6-75A4BC82A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4467" y="2377032"/>
            <a:ext cx="1012761" cy="911905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EAE5BA7F-65C1-4C3E-AF35-C1672D0D21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0018" y="5173246"/>
            <a:ext cx="761661" cy="911906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0C093B94-0F07-459F-9EAC-0209DB41C9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85068" y="2175025"/>
            <a:ext cx="942427" cy="854074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19A81304-343E-4B10-93AE-9099C3823D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75281" y="4295655"/>
            <a:ext cx="762000" cy="1204536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27F3B221-E4B9-4514-ADE9-5A2804D127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765495" y="6085152"/>
            <a:ext cx="762000" cy="1089269"/>
          </a:xfrm>
          <a:prstGeom prst="rect">
            <a:avLst/>
          </a:prstGeom>
        </p:spPr>
      </p:pic>
      <p:pic>
        <p:nvPicPr>
          <p:cNvPr id="2" name="Imagem 6">
            <a:extLst>
              <a:ext uri="{FF2B5EF4-FFF2-40B4-BE49-F238E27FC236}">
                <a16:creationId xmlns:a16="http://schemas.microsoft.com/office/drawing/2014/main" id="{AFC73356-35AB-FB8F-4582-EA6F5D898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89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23952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Indicadores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062" y="2076510"/>
            <a:ext cx="6649138" cy="4349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Ouvidoria do Banco Topázio atende as disposições da Resolução nº 4.860/2020 do Conselho Monetário Nacional, através de componente organizacional único.</a:t>
            </a:r>
            <a:b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endParaRPr lang="pt-BR" dirty="0">
              <a:effectLst/>
              <a:latin typeface="Montserrat" pitchFamily="2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Todos os atendimentos feitos sobre os produtos e serviços ofertados pelo Banco Topázio são recepcionados e registrados sistemicamente pela Ouvidoria, independente do meio em que ocorrem. </a:t>
            </a:r>
            <a:b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endParaRPr lang="pt-BR" dirty="0">
              <a:effectLst/>
              <a:latin typeface="Montserrat" pitchFamily="2" charset="0"/>
              <a:ea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Foram 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recepcionadas</a:t>
            </a: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na Ouvidoria, no 2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°</a:t>
            </a: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semestre de 2024, 173 demandas, sendo 03 procedentes, 63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improcedentes e 107 declinadas 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à outras áreas (SAC/Jurídico).</a:t>
            </a: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D289521-0C48-4A36-A7C6-18B0B6D82658}"/>
              </a:ext>
            </a:extLst>
          </p:cNvPr>
          <p:cNvSpPr txBox="1"/>
          <p:nvPr/>
        </p:nvSpPr>
        <p:spPr>
          <a:xfrm>
            <a:off x="666062" y="1119371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Volumetria de demandas</a:t>
            </a:r>
            <a:br>
              <a:rPr lang="pt-PT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PT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nos canais de Ouvidoria </a:t>
            </a:r>
            <a:endParaRPr lang="pt-BR" sz="2400" dirty="0">
              <a:solidFill>
                <a:schemeClr val="tx2"/>
              </a:solidFill>
              <a:latin typeface="Montserrat" pitchFamily="2" charset="0"/>
            </a:endParaRPr>
          </a:p>
        </p:txBody>
      </p:sp>
      <p:pic>
        <p:nvPicPr>
          <p:cNvPr id="2" name="Imagem 6">
            <a:extLst>
              <a:ext uri="{FF2B5EF4-FFF2-40B4-BE49-F238E27FC236}">
                <a16:creationId xmlns:a16="http://schemas.microsoft.com/office/drawing/2014/main" id="{40A7874D-644A-A4CF-B741-6F30BE8A7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8D089DCE-C7B9-2C3D-2433-2F20C96E9B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6754781"/>
              </p:ext>
            </p:extLst>
          </p:nvPr>
        </p:nvGraphicFramePr>
        <p:xfrm>
          <a:off x="8201970" y="869202"/>
          <a:ext cx="5080000" cy="2432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8A7E1286-388E-EBDA-7D48-B7DD937A36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8286685"/>
              </p:ext>
            </p:extLst>
          </p:nvPr>
        </p:nvGraphicFramePr>
        <p:xfrm>
          <a:off x="8201970" y="3556000"/>
          <a:ext cx="5080000" cy="4047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11615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336" y="1997908"/>
            <a:ext cx="6324544" cy="2565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Reclamações improcedentes: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quando identificado que o problema explicitado pelo reclamante não ocorreu, não que não houve falha no atendimento ao cliente ou não se refere às operações do Banco ou de sua responsabilidade.</a:t>
            </a: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b="1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Reclamações procedentes: 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quando identificado que a descrição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ou argumentação do reclamante  representou a verdade dos fatos.</a:t>
            </a:r>
            <a:endParaRPr lang="pt-BR" dirty="0">
              <a:solidFill>
                <a:srgbClr val="42464B"/>
              </a:solidFill>
              <a:effectLst/>
              <a:latin typeface="Montserrat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D289521-0C48-4A36-A7C6-18B0B6D82658}"/>
              </a:ext>
            </a:extLst>
          </p:cNvPr>
          <p:cNvSpPr txBox="1"/>
          <p:nvPr/>
        </p:nvSpPr>
        <p:spPr>
          <a:xfrm>
            <a:off x="629335" y="1021795"/>
            <a:ext cx="128974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Ouvidoria adota os seguintes critérios para qualificar a origem das reclamações:</a:t>
            </a:r>
            <a:endParaRPr lang="pt-BR" sz="2400" dirty="0">
              <a:solidFill>
                <a:schemeClr val="tx2"/>
              </a:solidFill>
              <a:latin typeface="Montserrat" pitchFamily="2" charset="0"/>
            </a:endParaRPr>
          </a:p>
        </p:txBody>
      </p:sp>
      <p:sp>
        <p:nvSpPr>
          <p:cNvPr id="8" name="CaixaDeTexto 9">
            <a:extLst>
              <a:ext uri="{FF2B5EF4-FFF2-40B4-BE49-F238E27FC236}">
                <a16:creationId xmlns:a16="http://schemas.microsoft.com/office/drawing/2014/main" id="{53A9F541-A5F2-B563-837F-756031197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23952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Indicadores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676521" y="1984586"/>
            <a:ext cx="6324543" cy="1657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Destes registros, 31 foram realizados via sistema RDR (Sistema de Registro de Demandas do Cidadão - Banco Central), 14 por e-mail, 19 via Consumidor.gov e 02 via telefone, conforme segue:</a:t>
            </a: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pic>
        <p:nvPicPr>
          <p:cNvPr id="3" name="Imagem 6">
            <a:extLst>
              <a:ext uri="{FF2B5EF4-FFF2-40B4-BE49-F238E27FC236}">
                <a16:creationId xmlns:a16="http://schemas.microsoft.com/office/drawing/2014/main" id="{6B824B18-D35B-FED5-7D06-5F0ED4CC8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5F2D582A-A070-3D5B-9A64-F020B0EC33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610057"/>
              </p:ext>
            </p:extLst>
          </p:nvPr>
        </p:nvGraphicFramePr>
        <p:xfrm>
          <a:off x="962286" y="4710151"/>
          <a:ext cx="5991594" cy="3191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70A59767-E441-4629-82FE-7F3BC7015B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5397558"/>
              </p:ext>
            </p:extLst>
          </p:nvPr>
        </p:nvGraphicFramePr>
        <p:xfrm>
          <a:off x="8009470" y="3641963"/>
          <a:ext cx="5991594" cy="3158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02090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420" y="984602"/>
            <a:ext cx="13219001" cy="3367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2400" b="1" dirty="0">
                <a:solidFill>
                  <a:schemeClr val="tx2"/>
                </a:solidFill>
                <a:latin typeface="Montserrat" pitchFamily="2" charset="0"/>
                <a:cs typeface="Arial" panose="020B0604020202020204" pitchFamily="34" charset="0"/>
              </a:rPr>
              <a:t>Tempo médio de Solução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 tempo médio de solução (TMS) no canal de Ouvidoria foi de 0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dias, abaixo do prazo regulamentar de 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 dias úteis.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pt-PT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b="1" dirty="0">
                <a:solidFill>
                  <a:schemeClr val="tx2"/>
                </a:solidFill>
                <a:latin typeface="Montserrat" pitchFamily="2" charset="0"/>
                <a:cs typeface="Arial" panose="020B0604020202020204" pitchFamily="34" charset="0"/>
              </a:rPr>
              <a:t>Índice de Qualidade dos Atendimentos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Conforme determinação da Resolução CMN nº 4.860/2020,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ao realizar o encerramento de cada atendimento a Ouvidoria realiza a pesquisa de satisfação com os clientes. São realizadas duas perguntas que seguem uma escala de 1 a 5, sendo 1 o nível de satisfação mais baixo e 5 o nível de satisfação mais alto.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Para o segundo semestre </a:t>
            </a:r>
            <a:r>
              <a:rPr lang="pt-BR" b="1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não obtivemos respostas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para a pesquisa realizada.</a:t>
            </a:r>
          </a:p>
        </p:txBody>
      </p:sp>
      <p:sp>
        <p:nvSpPr>
          <p:cNvPr id="7" name="CaixaDeTexto 9">
            <a:extLst>
              <a:ext uri="{FF2B5EF4-FFF2-40B4-BE49-F238E27FC236}">
                <a16:creationId xmlns:a16="http://schemas.microsoft.com/office/drawing/2014/main" id="{3CB64E3B-EDAC-BB6B-A257-95B7DF396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23952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Indicadores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9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4576047"/>
            <a:ext cx="40911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Atendimentos RDR’s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11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420" y="5760335"/>
            <a:ext cx="5944258" cy="138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Recebemos 31 demandas, oriundas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do Sistema de Registro de Demandas do Cidadão – Banco Central.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D289521-0C48-4A36-A7C6-18B0B6D82658}"/>
              </a:ext>
            </a:extLst>
          </p:cNvPr>
          <p:cNvSpPr txBox="1"/>
          <p:nvPr/>
        </p:nvSpPr>
        <p:spPr>
          <a:xfrm>
            <a:off x="670420" y="5298670"/>
            <a:ext cx="68041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Volumetria de demandas do Bacen</a:t>
            </a:r>
            <a:endParaRPr lang="pt-BR" sz="2400" dirty="0">
              <a:solidFill>
                <a:schemeClr val="tx2"/>
              </a:solidFill>
              <a:latin typeface="Montserrat" pitchFamily="2" charset="0"/>
            </a:endParaRPr>
          </a:p>
        </p:txBody>
      </p:sp>
      <p:pic>
        <p:nvPicPr>
          <p:cNvPr id="2" name="Imagem 6">
            <a:extLst>
              <a:ext uri="{FF2B5EF4-FFF2-40B4-BE49-F238E27FC236}">
                <a16:creationId xmlns:a16="http://schemas.microsoft.com/office/drawing/2014/main" id="{B16B6AF9-B4AC-2C55-7555-C4A065415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6AA3A792-9B34-D51A-0325-64D7CFBBCC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7426597"/>
              </p:ext>
            </p:extLst>
          </p:nvPr>
        </p:nvGraphicFramePr>
        <p:xfrm>
          <a:off x="7474606" y="4576047"/>
          <a:ext cx="5991595" cy="3191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83369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96165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Serviço de Atendimento ao Consumidor (SAC)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788" y="1421940"/>
            <a:ext cx="6306750" cy="5808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Nosso SAC está estruturado de acordo com os requisitos do Código de Defesa do Consumidor, atendendo reclamações, solicitações de informações, cancelamentos e elogios, obedecendo a todas as exigências estabelecidas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o Decreto nº 6.523/2008.</a:t>
            </a:r>
            <a:b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b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As ligações são gratuitas e no primeiro menu eletrônico o cliente já tem as opções de contato com o operador, registro de reclamação e solicitação de cancelamento de contratos e serviços, assim como a solicitação de informações gerais e elogios. Quando não for possível resolver uma questão durante a ligação com o consumidor, é aberta uma reclamação e as informações são encaminhadas às áreas responsáveis.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As opções relacionadas a reclamações e cancelamentos são tratadas pelo atendente no primeiro nível de atendimento e têm prioridade.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9F242E1E-2D2F-A518-3606-B82FB875B4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3" name="Imagem 6">
            <a:extLst>
              <a:ext uri="{FF2B5EF4-FFF2-40B4-BE49-F238E27FC236}">
                <a16:creationId xmlns:a16="http://schemas.microsoft.com/office/drawing/2014/main" id="{09760109-5916-1A69-0729-60AA14360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Gráfico 2">
            <a:extLst>
              <a:ext uri="{FF2B5EF4-FFF2-40B4-BE49-F238E27FC236}">
                <a16:creationId xmlns:a16="http://schemas.microsoft.com/office/drawing/2014/main" id="{DBC4F477-E2F5-3CFD-556A-9DFCB168CFFB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E16D238-2BF8-D2BE-7D52-08448DBE8D4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9" r="19709"/>
          <a:stretch/>
        </p:blipFill>
        <p:spPr>
          <a:xfrm>
            <a:off x="8184928" y="1421940"/>
            <a:ext cx="5750860" cy="575086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91934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45983"/>
            <a:ext cx="36567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Melhoria Contínua</a:t>
            </a:r>
          </a:p>
        </p:txBody>
      </p:sp>
      <p:sp>
        <p:nvSpPr>
          <p:cNvPr id="4100" name="CaixaDeTexto 7">
            <a:extLst>
              <a:ext uri="{FF2B5EF4-FFF2-40B4-BE49-F238E27FC236}">
                <a16:creationId xmlns:a16="http://schemas.microsoft.com/office/drawing/2014/main" id="{3F63E051-9AF1-48C3-818A-4972E160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776" y="1419787"/>
            <a:ext cx="6094482" cy="3139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Nossa Ouvidoria, além de se dedicar a atender sempre com excelência, segue promovendo a melhoria contínua, buscando aprimorar processos que possam somar valor à experiência dos clientes, entendendo suas dores. Ao mesmo tempo, procura tornar as esteiras operacionais mais eficientes, analisando detalhadamente a causa dos problemas para elaborar e executar planos de ação junto com as áreas parceiras.</a:t>
            </a: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  <a:p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E256B182-4AB0-6AEF-FFA2-DBD1BB3650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3" name="Imagem 6">
            <a:extLst>
              <a:ext uri="{FF2B5EF4-FFF2-40B4-BE49-F238E27FC236}">
                <a16:creationId xmlns:a16="http://schemas.microsoft.com/office/drawing/2014/main" id="{4B1CAB27-F0E7-99FE-7260-6FEFD98BA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D8D80AC-FF55-C7A4-B5B6-7F9254F58DF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4" r="27594"/>
          <a:stretch/>
        </p:blipFill>
        <p:spPr>
          <a:xfrm>
            <a:off x="8184928" y="1421940"/>
            <a:ext cx="5750860" cy="5750860"/>
          </a:xfrm>
          <a:prstGeom prst="ellipse">
            <a:avLst/>
          </a:prstGeom>
        </p:spPr>
      </p:pic>
      <p:sp>
        <p:nvSpPr>
          <p:cNvPr id="5" name="Gráfico 2">
            <a:extLst>
              <a:ext uri="{FF2B5EF4-FFF2-40B4-BE49-F238E27FC236}">
                <a16:creationId xmlns:a16="http://schemas.microsoft.com/office/drawing/2014/main" id="{152DC417-29AA-BCF9-6AE9-72FA4141B950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6" name="CaixaDeTexto 7">
            <a:extLst>
              <a:ext uri="{FF2B5EF4-FFF2-40B4-BE49-F238E27FC236}">
                <a16:creationId xmlns:a16="http://schemas.microsoft.com/office/drawing/2014/main" id="{4B22D9F1-6FAD-7BF5-3B19-EB1E7D1C9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959" y="5207846"/>
            <a:ext cx="6057299" cy="1853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Nossa Política de Ouvidoria apresenta diretrizes e responsabilidades em nossos processos e procedimentos de atendimento ao cliente. Esse documento está sendo constantemente atualizado e melhorado para acompanhar o caráter dinâmico dos assuntos relacionados a clientes.</a:t>
            </a: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7" name="CaixaDeTexto 9">
            <a:extLst>
              <a:ext uri="{FF2B5EF4-FFF2-40B4-BE49-F238E27FC236}">
                <a16:creationId xmlns:a16="http://schemas.microsoft.com/office/drawing/2014/main" id="{381F41A0-355C-1CBB-002C-ED1B147CC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776" y="4558980"/>
            <a:ext cx="41104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Política de Ouvidoria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303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aixaDeTexto 9">
            <a:extLst>
              <a:ext uri="{FF2B5EF4-FFF2-40B4-BE49-F238E27FC236}">
                <a16:creationId xmlns:a16="http://schemas.microsoft.com/office/drawing/2014/main" id="{83AC4CE3-6B40-4F4F-AAA7-0115D6EC1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1633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Ações e Perspectivas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sp>
        <p:nvSpPr>
          <p:cNvPr id="9" name="CaixaDeTexto 7">
            <a:extLst>
              <a:ext uri="{FF2B5EF4-FFF2-40B4-BE49-F238E27FC236}">
                <a16:creationId xmlns:a16="http://schemas.microsoft.com/office/drawing/2014/main" id="{378A5766-13E5-4921-937E-38BD58821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2849988"/>
            <a:ext cx="5932881" cy="343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 Ouvidoria vem avançando no esforço de contribuir para a excelência no atendimento do Banco Topázio.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Geração de informações mais qualificadas, para melhor contribuir com a proposição de melhorias às diversas áreas do Banco, na operacionalização dos processos, produtos e serviços.</a:t>
            </a:r>
            <a:br>
              <a:rPr lang="pt-BR" dirty="0">
                <a:latin typeface="Montserrat" pitchFamily="2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pt-PT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Dentre as ações realizadas, destaca-se a conclusão de novos aprimoramentos na sistemática de categorização das reclamações registradas na Ouvidoria</a:t>
            </a:r>
            <a:r>
              <a:rPr lang="pt-PT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dirty="0">
              <a:solidFill>
                <a:srgbClr val="41464A"/>
              </a:solidFill>
              <a:latin typeface="Montserrat" pitchFamily="2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42C4C20-E49C-416D-8CE8-CE8CAC88F366}"/>
              </a:ext>
            </a:extLst>
          </p:cNvPr>
          <p:cNvSpPr txBox="1"/>
          <p:nvPr/>
        </p:nvSpPr>
        <p:spPr>
          <a:xfrm>
            <a:off x="393700" y="1947519"/>
            <a:ext cx="55162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Ações</a:t>
            </a:r>
            <a:endParaRPr lang="pt-BR" sz="2400" dirty="0">
              <a:solidFill>
                <a:schemeClr val="tx2"/>
              </a:solidFill>
              <a:latin typeface="Montserrat" pitchFamily="2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44D34DA8-EBD5-D1A5-9B87-4F6E74DD20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3" name="Imagem 6">
            <a:extLst>
              <a:ext uri="{FF2B5EF4-FFF2-40B4-BE49-F238E27FC236}">
                <a16:creationId xmlns:a16="http://schemas.microsoft.com/office/drawing/2014/main" id="{B4DCCCFE-F59B-2021-5B79-FAD33CDAF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D9E800B-DF88-3BE1-C5DD-BF99803B0B7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6" b="30414"/>
          <a:stretch/>
        </p:blipFill>
        <p:spPr>
          <a:xfrm>
            <a:off x="8184928" y="1421940"/>
            <a:ext cx="5750860" cy="5750860"/>
          </a:xfrm>
          <a:prstGeom prst="ellipse">
            <a:avLst/>
          </a:prstGeom>
        </p:spPr>
      </p:pic>
      <p:sp>
        <p:nvSpPr>
          <p:cNvPr id="5" name="Gráfico 2">
            <a:extLst>
              <a:ext uri="{FF2B5EF4-FFF2-40B4-BE49-F238E27FC236}">
                <a16:creationId xmlns:a16="http://schemas.microsoft.com/office/drawing/2014/main" id="{AC495782-34A5-585E-718A-15730E22BF9F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1994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7">
            <a:extLst>
              <a:ext uri="{FF2B5EF4-FFF2-40B4-BE49-F238E27FC236}">
                <a16:creationId xmlns:a16="http://schemas.microsoft.com/office/drawing/2014/main" id="{378A5766-13E5-4921-937E-38BD58821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2336256"/>
            <a:ext cx="5965386" cy="4327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Para o </a:t>
            </a:r>
            <a:r>
              <a:rPr lang="pt-BR" dirty="0">
                <a:solidFill>
                  <a:srgbClr val="42464B"/>
                </a:solidFill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ano d</a:t>
            </a: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e 2025, os esforços da Ouvidoria estarão voltados para a execução e implementação de novas ações voltadas a geração de melhorias nos processos internos e com parceiros, de modo a termos maiores avanços no contexto de efetividade das resoluções e melhoria da satisfação de nossos clientes.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1800" dirty="0">
                <a:solidFill>
                  <a:srgbClr val="42464B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Soma-se, ainda, as ações que estão sendo desenvolvidas no sentido de se ampliar a participação da Ouvidoria no modelo de governança do Banco, com vistas a contribuir com a visão do cliente, percebida a partir dos diversos tipos de manifestações recebidas.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42C4C20-E49C-416D-8CE8-CE8CAC88F366}"/>
              </a:ext>
            </a:extLst>
          </p:cNvPr>
          <p:cNvSpPr txBox="1"/>
          <p:nvPr/>
        </p:nvSpPr>
        <p:spPr>
          <a:xfrm>
            <a:off x="393700" y="1645390"/>
            <a:ext cx="55162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effectLst/>
                <a:latin typeface="Montserrat" pitchFamily="2" charset="0"/>
                <a:ea typeface="Arial" panose="020B0604020202020204" pitchFamily="34" charset="0"/>
                <a:cs typeface="Arial" panose="020B0604020202020204" pitchFamily="34" charset="0"/>
              </a:rPr>
              <a:t>Perspectivas</a:t>
            </a:r>
            <a:endParaRPr lang="pt-BR" sz="2400" dirty="0">
              <a:solidFill>
                <a:schemeClr val="tx2"/>
              </a:solidFill>
              <a:latin typeface="Montserrat" pitchFamily="2" charset="0"/>
            </a:endParaRPr>
          </a:p>
        </p:txBody>
      </p:sp>
      <p:sp>
        <p:nvSpPr>
          <p:cNvPr id="16" name="CaixaDeTexto 9">
            <a:extLst>
              <a:ext uri="{FF2B5EF4-FFF2-40B4-BE49-F238E27FC236}">
                <a16:creationId xmlns:a16="http://schemas.microsoft.com/office/drawing/2014/main" id="{F5D1D392-1201-153C-F078-1086A6A21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365125"/>
            <a:ext cx="41633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2800" b="1" dirty="0">
                <a:solidFill>
                  <a:schemeClr val="bg2"/>
                </a:solidFill>
                <a:latin typeface="Montserrat" pitchFamily="2" charset="0"/>
              </a:rPr>
              <a:t>Ações e Perspectivas</a:t>
            </a:r>
            <a:endParaRPr lang="pt-BR" altLang="pt-BR" sz="2800" dirty="0">
              <a:solidFill>
                <a:schemeClr val="bg2"/>
              </a:solidFill>
              <a:latin typeface="Montserrat" pitchFamily="2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15680580-9987-4218-C88D-26A6C6CD0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9143" y="1645390"/>
            <a:ext cx="8900057" cy="7687987"/>
          </a:xfrm>
          <a:prstGeom prst="rect">
            <a:avLst/>
          </a:prstGeom>
        </p:spPr>
      </p:pic>
      <p:pic>
        <p:nvPicPr>
          <p:cNvPr id="3" name="Imagem 6">
            <a:extLst>
              <a:ext uri="{FF2B5EF4-FFF2-40B4-BE49-F238E27FC236}">
                <a16:creationId xmlns:a16="http://schemas.microsoft.com/office/drawing/2014/main" id="{1CEDEA12-2079-C9E3-E9F2-F739889FF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28612" y="361203"/>
            <a:ext cx="12080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6665C49-57F4-84D6-645C-AD1A8113303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9" r="12339"/>
          <a:stretch/>
        </p:blipFill>
        <p:spPr>
          <a:xfrm>
            <a:off x="8184928" y="1421940"/>
            <a:ext cx="5750860" cy="5750860"/>
          </a:xfrm>
          <a:prstGeom prst="ellipse">
            <a:avLst/>
          </a:prstGeom>
        </p:spPr>
      </p:pic>
      <p:sp>
        <p:nvSpPr>
          <p:cNvPr id="5" name="Gráfico 2">
            <a:extLst>
              <a:ext uri="{FF2B5EF4-FFF2-40B4-BE49-F238E27FC236}">
                <a16:creationId xmlns:a16="http://schemas.microsoft.com/office/drawing/2014/main" id="{231C9808-593E-53DF-6DE9-49034B949DFE}"/>
              </a:ext>
            </a:extLst>
          </p:cNvPr>
          <p:cNvSpPr/>
          <p:nvPr/>
        </p:nvSpPr>
        <p:spPr>
          <a:xfrm>
            <a:off x="8624746" y="884423"/>
            <a:ext cx="7005711" cy="6095572"/>
          </a:xfrm>
          <a:custGeom>
            <a:avLst/>
            <a:gdLst>
              <a:gd name="connsiteX0" fmla="*/ 846524 w 6484585"/>
              <a:gd name="connsiteY0" fmla="*/ 5642148 h 5642148"/>
              <a:gd name="connsiteX1" fmla="*/ 354054 w 6484585"/>
              <a:gd name="connsiteY1" fmla="*/ 5491204 h 5642148"/>
              <a:gd name="connsiteX2" fmla="*/ 3855 w 6484585"/>
              <a:gd name="connsiteY2" fmla="*/ 4740578 h 5642148"/>
              <a:gd name="connsiteX3" fmla="*/ 0 w 6484585"/>
              <a:gd name="connsiteY3" fmla="*/ 761574 h 5642148"/>
              <a:gd name="connsiteX4" fmla="*/ 0 w 6484585"/>
              <a:gd name="connsiteY4" fmla="*/ 759285 h 5642148"/>
              <a:gd name="connsiteX5" fmla="*/ 304783 w 6484585"/>
              <a:gd name="connsiteY5" fmla="*/ 129728 h 5642148"/>
              <a:gd name="connsiteX6" fmla="*/ 1149741 w 6484585"/>
              <a:gd name="connsiteY6" fmla="*/ 53352 h 5642148"/>
              <a:gd name="connsiteX7" fmla="*/ 1154319 w 6484585"/>
              <a:gd name="connsiteY7" fmla="*/ 54918 h 5642148"/>
              <a:gd name="connsiteX8" fmla="*/ 5831827 w 6484585"/>
              <a:gd name="connsiteY8" fmla="*/ 2011654 h 5642148"/>
              <a:gd name="connsiteX9" fmla="*/ 6484278 w 6484585"/>
              <a:gd name="connsiteY9" fmla="*/ 2837210 h 5642148"/>
              <a:gd name="connsiteX10" fmla="*/ 6047825 w 6484585"/>
              <a:gd name="connsiteY10" fmla="*/ 3580849 h 5642148"/>
              <a:gd name="connsiteX11" fmla="*/ 6046379 w 6484585"/>
              <a:gd name="connsiteY11" fmla="*/ 3581571 h 5642148"/>
              <a:gd name="connsiteX12" fmla="*/ 1245392 w 6484585"/>
              <a:gd name="connsiteY12" fmla="*/ 5582036 h 5642148"/>
              <a:gd name="connsiteX13" fmla="*/ 846524 w 6484585"/>
              <a:gd name="connsiteY13" fmla="*/ 5642028 h 564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84585" h="5642148">
                <a:moveTo>
                  <a:pt x="846524" y="5642148"/>
                </a:moveTo>
                <a:cubicBezTo>
                  <a:pt x="653174" y="5642148"/>
                  <a:pt x="488375" y="5591794"/>
                  <a:pt x="354054" y="5491204"/>
                </a:cubicBezTo>
                <a:cubicBezTo>
                  <a:pt x="14817" y="5237261"/>
                  <a:pt x="4096" y="4760696"/>
                  <a:pt x="3855" y="4740578"/>
                </a:cubicBezTo>
                <a:lnTo>
                  <a:pt x="0" y="761574"/>
                </a:lnTo>
                <a:lnTo>
                  <a:pt x="0" y="759285"/>
                </a:lnTo>
                <a:cubicBezTo>
                  <a:pt x="18070" y="467998"/>
                  <a:pt x="120467" y="256218"/>
                  <a:pt x="304783" y="129728"/>
                </a:cubicBezTo>
                <a:cubicBezTo>
                  <a:pt x="643537" y="-102772"/>
                  <a:pt x="1129261" y="46847"/>
                  <a:pt x="1149741" y="53352"/>
                </a:cubicBezTo>
                <a:lnTo>
                  <a:pt x="1154319" y="54918"/>
                </a:lnTo>
                <a:cubicBezTo>
                  <a:pt x="1182628" y="66001"/>
                  <a:pt x="4008553" y="1174051"/>
                  <a:pt x="5831827" y="2011654"/>
                </a:cubicBezTo>
                <a:cubicBezTo>
                  <a:pt x="6386097" y="2258971"/>
                  <a:pt x="6478496" y="2635067"/>
                  <a:pt x="6484278" y="2837210"/>
                </a:cubicBezTo>
                <a:cubicBezTo>
                  <a:pt x="6492951" y="3142953"/>
                  <a:pt x="6317551" y="3441830"/>
                  <a:pt x="6047825" y="3580849"/>
                </a:cubicBezTo>
                <a:lnTo>
                  <a:pt x="6046379" y="3581571"/>
                </a:lnTo>
                <a:cubicBezTo>
                  <a:pt x="5767015" y="3718060"/>
                  <a:pt x="2238164" y="5309902"/>
                  <a:pt x="1245392" y="5582036"/>
                </a:cubicBezTo>
                <a:cubicBezTo>
                  <a:pt x="1101433" y="5622031"/>
                  <a:pt x="968317" y="5642028"/>
                  <a:pt x="846524" y="5642028"/>
                </a:cubicBezTo>
                <a:close/>
              </a:path>
            </a:pathLst>
          </a:custGeom>
          <a:noFill/>
          <a:ln w="124049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366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F08CA8CB-B9F7-6131-5BAD-7BC7FB3499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632" b="3162"/>
          <a:stretch/>
        </p:blipFill>
        <p:spPr>
          <a:xfrm>
            <a:off x="0" y="0"/>
            <a:ext cx="14952728" cy="8385174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6E49A813-AAC3-BEEC-0802-F2EC47775A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9945664" y="-1391658"/>
            <a:ext cx="12838989" cy="11168489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4485646C-0093-24E2-55F3-35747C2B4B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00549" y="6723316"/>
            <a:ext cx="2429302" cy="818030"/>
          </a:xfrm>
          <a:prstGeom prst="rect">
            <a:avLst/>
          </a:prstGeom>
        </p:spPr>
      </p:pic>
      <p:pic>
        <p:nvPicPr>
          <p:cNvPr id="2" name="Gráfico 1">
            <a:extLst>
              <a:ext uri="{FF2B5EF4-FFF2-40B4-BE49-F238E27FC236}">
                <a16:creationId xmlns:a16="http://schemas.microsoft.com/office/drawing/2014/main" id="{EA4A8F27-8BD8-AE37-CEE2-7AA2803148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2892" y="-1391658"/>
            <a:ext cx="12838989" cy="1116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586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New Topázio">
      <a:dk1>
        <a:sysClr val="windowText" lastClr="000000"/>
      </a:dk1>
      <a:lt1>
        <a:sysClr val="window" lastClr="FFFFFF"/>
      </a:lt1>
      <a:dk2>
        <a:srgbClr val="50C3C6"/>
      </a:dk2>
      <a:lt2>
        <a:srgbClr val="454549"/>
      </a:lt2>
      <a:accent1>
        <a:srgbClr val="F89F45"/>
      </a:accent1>
      <a:accent2>
        <a:srgbClr val="E35C5C"/>
      </a:accent2>
      <a:accent3>
        <a:srgbClr val="7A4D75"/>
      </a:accent3>
      <a:accent4>
        <a:srgbClr val="A17871"/>
      </a:accent4>
      <a:accent5>
        <a:srgbClr val="D9CCBD"/>
      </a:accent5>
      <a:accent6>
        <a:srgbClr val="F6CE76"/>
      </a:accent6>
      <a:hlink>
        <a:srgbClr val="F48E8E"/>
      </a:hlink>
      <a:folHlink>
        <a:srgbClr val="C58BB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58B50546D724A429E52E654E988117E" ma:contentTypeVersion="12" ma:contentTypeDescription="Crie um novo documento." ma:contentTypeScope="" ma:versionID="cd9cc54181f22e61505fd09ef4d9e51c">
  <xsd:schema xmlns:xsd="http://www.w3.org/2001/XMLSchema" xmlns:xs="http://www.w3.org/2001/XMLSchema" xmlns:p="http://schemas.microsoft.com/office/2006/metadata/properties" xmlns:ns2="f317a118-e858-4905-aacb-94056cbb364e" xmlns:ns3="b66b62aa-d9e4-466c-86fc-e6a7384ade16" targetNamespace="http://schemas.microsoft.com/office/2006/metadata/properties" ma:root="true" ma:fieldsID="7d0d266e81d904f4dbdb650c06abf4ef" ns2:_="" ns3:_="">
    <xsd:import namespace="f317a118-e858-4905-aacb-94056cbb364e"/>
    <xsd:import namespace="b66b62aa-d9e4-466c-86fc-e6a7384ade16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7a118-e858-4905-aacb-94056cbb364e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Marcações de imagem" ma:readOnly="false" ma:fieldId="{5cf76f15-5ced-4ddc-b409-7134ff3c332f}" ma:taxonomyMulti="true" ma:sspId="83eab850-9fb9-4845-97f8-05831d5b6e7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6b62aa-d9e4-466c-86fc-e6a7384ade16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34c5f094-9d02-48a2-9e08-0e7cd88d9076}" ma:internalName="TaxCatchAll" ma:showField="CatchAllData" ma:web="b66b62aa-d9e4-466c-86fc-e6a7384ade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66b62aa-d9e4-466c-86fc-e6a7384ade16" xsi:nil="true"/>
    <lcf76f155ced4ddcb4097134ff3c332f xmlns="f317a118-e858-4905-aacb-94056cbb364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FE9BE53-975F-4B41-B877-8DDD2290177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E75AAE7-7F9A-4BE6-ABA2-4A384D1AD06F}"/>
</file>

<file path=customXml/itemProps3.xml><?xml version="1.0" encoding="utf-8"?>
<ds:datastoreItem xmlns:ds="http://schemas.openxmlformats.org/officeDocument/2006/customXml" ds:itemID="{74EFE2CB-A58E-4D12-92D7-6B48748B5643}">
  <ds:schemaRefs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http://purl.org/dc/terms/"/>
    <ds:schemaRef ds:uri="http://purl.org/dc/elements/1.1/"/>
    <ds:schemaRef ds:uri="http://schemas.openxmlformats.org/package/2006/metadata/core-properties"/>
    <ds:schemaRef ds:uri="132eb67d-34f0-4333-87e5-36cb905afb14"/>
    <ds:schemaRef ds:uri="87c0cec4-669f-4e61-af38-f4a15cee8a57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14934</TotalTime>
  <Words>1771</Words>
  <Application>Microsoft Office PowerPoint</Application>
  <PresentationFormat>Personalizar</PresentationFormat>
  <Paragraphs>120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Montserrat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Eduardo Lilja</dc:creator>
  <cp:lastModifiedBy>Nathassia Athayde Ferreira</cp:lastModifiedBy>
  <cp:revision>488</cp:revision>
  <dcterms:created xsi:type="dcterms:W3CDTF">2019-02-01T12:23:09Z</dcterms:created>
  <dcterms:modified xsi:type="dcterms:W3CDTF">2025-02-28T19:02:48Z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0x010100858B50546D724A429E52E654E988117E</vt:lpwstr>
  </property>
  <property fmtid="{D5CDD505-2E9C-101B-9397-08002B2CF9AE}" pid="3" name="MediaServiceImageTags">
    <vt:lpwstr/>
  </property>
</Properties>
</file>